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7" r:id="rId2"/>
    <p:sldId id="320" r:id="rId3"/>
    <p:sldId id="258" r:id="rId4"/>
    <p:sldId id="321" r:id="rId5"/>
    <p:sldId id="322" r:id="rId6"/>
    <p:sldId id="323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8" r:id="rId18"/>
    <p:sldId id="274" r:id="rId19"/>
    <p:sldId id="275" r:id="rId20"/>
    <p:sldId id="271" r:id="rId21"/>
    <p:sldId id="277" r:id="rId22"/>
    <p:sldId id="278" r:id="rId23"/>
    <p:sldId id="309" r:id="rId24"/>
    <p:sldId id="310" r:id="rId25"/>
    <p:sldId id="312" r:id="rId26"/>
    <p:sldId id="313" r:id="rId27"/>
    <p:sldId id="314" r:id="rId28"/>
    <p:sldId id="279" r:id="rId29"/>
    <p:sldId id="280" r:id="rId30"/>
    <p:sldId id="281" r:id="rId31"/>
    <p:sldId id="324" r:id="rId32"/>
    <p:sldId id="325" r:id="rId33"/>
    <p:sldId id="326" r:id="rId34"/>
    <p:sldId id="327" r:id="rId35"/>
    <p:sldId id="282" r:id="rId36"/>
    <p:sldId id="328" r:id="rId37"/>
    <p:sldId id="329" r:id="rId38"/>
    <p:sldId id="330" r:id="rId39"/>
    <p:sldId id="331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315" r:id="rId50"/>
    <p:sldId id="317" r:id="rId51"/>
    <p:sldId id="316" r:id="rId52"/>
    <p:sldId id="293" r:id="rId53"/>
    <p:sldId id="332" r:id="rId54"/>
    <p:sldId id="333" r:id="rId55"/>
    <p:sldId id="294" r:id="rId56"/>
    <p:sldId id="295" r:id="rId57"/>
    <p:sldId id="296" r:id="rId58"/>
    <p:sldId id="318" r:id="rId59"/>
    <p:sldId id="319" r:id="rId60"/>
    <p:sldId id="297" r:id="rId61"/>
    <p:sldId id="298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34" r:id="rId70"/>
    <p:sldId id="335" r:id="rId71"/>
    <p:sldId id="336" r:id="rId72"/>
    <p:sldId id="30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47"/>
  </p:normalViewPr>
  <p:slideViewPr>
    <p:cSldViewPr snapToGrid="0" snapToObjects="1">
      <p:cViewPr varScale="1">
        <p:scale>
          <a:sx n="143" d="100"/>
          <a:sy n="143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6B767-BB59-0E47-885D-86CE3ED35DCB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FF49A-1592-8F4F-99CB-FE4CF66A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5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1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7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5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2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7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4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5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04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1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0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5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7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5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0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43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7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5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7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3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5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4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3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6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25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99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72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00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009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6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62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22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96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30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4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7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2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9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C1DF-285F-AA4E-A752-1D8C871B9392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212E-8617-C147-812D-2DC98584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arock.t@northeaster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15: Minimum Spanning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 LaRock</a:t>
            </a:r>
          </a:p>
          <a:p>
            <a:r>
              <a:rPr lang="en-US" dirty="0">
                <a:hlinkClick r:id="rId2"/>
              </a:rPr>
              <a:t>larock.t@northeastern.edu</a:t>
            </a:r>
            <a:endParaRPr lang="en-US" dirty="0"/>
          </a:p>
          <a:p>
            <a:r>
              <a:rPr lang="en-US" dirty="0" err="1"/>
              <a:t>bit.ly</a:t>
            </a:r>
            <a:r>
              <a:rPr lang="en-US" dirty="0"/>
              <a:t>/cs3000syllabus</a:t>
            </a:r>
          </a:p>
        </p:txBody>
      </p:sp>
    </p:spTree>
    <p:extLst>
      <p:ext uri="{BB962C8B-B14F-4D97-AF65-F5344CB8AC3E}">
        <p14:creationId xmlns:p14="http://schemas.microsoft.com/office/powerpoint/2010/main" val="83629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What is a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7 equivalent definitions</a:t>
            </a:r>
          </a:p>
          <a:p>
            <a:pPr lvl="1"/>
            <a:r>
              <a:rPr lang="en-US" dirty="0" smtClean="0"/>
              <a:t>Classic discrete problem: Show they all imply each other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acyclic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one component of a forest. (A forest is an acyclic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graph with at most n-1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minimally connected graph; removing any edge disconnects the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maximally connected acyclic graph; adding any edge creates a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graph that contains a unique edge between any pair of nodes.</a:t>
            </a:r>
          </a:p>
        </p:txBody>
      </p:sp>
      <p:sp>
        <p:nvSpPr>
          <p:cNvPr id="4" name="Oval 3"/>
          <p:cNvSpPr/>
          <p:nvPr/>
        </p:nvSpPr>
        <p:spPr>
          <a:xfrm>
            <a:off x="9111064" y="853055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2718" y="85931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6984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4393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5" idx="5"/>
          </p:cNvCxnSpPr>
          <p:nvPr/>
        </p:nvCxnSpPr>
        <p:spPr>
          <a:xfrm flipH="1" flipV="1">
            <a:off x="11517060" y="1323656"/>
            <a:ext cx="324790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4" idx="7"/>
          </p:cNvCxnSpPr>
          <p:nvPr/>
        </p:nvCxnSpPr>
        <p:spPr>
          <a:xfrm flipH="1">
            <a:off x="9575406" y="637130"/>
            <a:ext cx="587891" cy="29559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83629" y="1727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3" idx="5"/>
            <a:endCxn id="5" idx="1"/>
          </p:cNvCxnSpPr>
          <p:nvPr/>
        </p:nvCxnSpPr>
        <p:spPr>
          <a:xfrm>
            <a:off x="10547971" y="637130"/>
            <a:ext cx="584415" cy="30185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5" idx="3"/>
          </p:cNvCxnSpPr>
          <p:nvPr/>
        </p:nvCxnSpPr>
        <p:spPr>
          <a:xfrm flipV="1">
            <a:off x="10915938" y="1323656"/>
            <a:ext cx="216448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770806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484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1"/>
            <a:endCxn id="4" idx="5"/>
          </p:cNvCxnSpPr>
          <p:nvPr/>
        </p:nvCxnSpPr>
        <p:spPr>
          <a:xfrm flipH="1" flipV="1">
            <a:off x="9575406" y="1317397"/>
            <a:ext cx="275068" cy="45295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4" idx="4"/>
          </p:cNvCxnSpPr>
          <p:nvPr/>
        </p:nvCxnSpPr>
        <p:spPr>
          <a:xfrm flipH="1" flipV="1">
            <a:off x="9383069" y="1397065"/>
            <a:ext cx="3779" cy="29362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7567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4" idx="3"/>
          </p:cNvCxnSpPr>
          <p:nvPr/>
        </p:nvCxnSpPr>
        <p:spPr>
          <a:xfrm flipV="1">
            <a:off x="8747681" y="1317397"/>
            <a:ext cx="443051" cy="37329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569845" y="25220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6" idx="4"/>
          </p:cNvCxnSpPr>
          <p:nvPr/>
        </p:nvCxnSpPr>
        <p:spPr>
          <a:xfrm flipV="1">
            <a:off x="11841850" y="2234698"/>
            <a:ext cx="0" cy="28736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9600" y="3299012"/>
            <a:ext cx="10744200" cy="329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What is a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7 equivalent definitions</a:t>
            </a:r>
          </a:p>
          <a:p>
            <a:pPr lvl="1"/>
            <a:r>
              <a:rPr lang="en-US" dirty="0" smtClean="0"/>
              <a:t>Classic discrete problem: Show they all imply each other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acyclic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one component of a forest. (A forest is an acyclic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graph with at most n-1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minimally connected graph; removing any edge disconnects the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maximally connected acyclic graph; adding any edge creates a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graph that contains a unique edge between any pair of nodes.</a:t>
            </a:r>
          </a:p>
        </p:txBody>
      </p:sp>
      <p:sp>
        <p:nvSpPr>
          <p:cNvPr id="4" name="Oval 3"/>
          <p:cNvSpPr/>
          <p:nvPr/>
        </p:nvSpPr>
        <p:spPr>
          <a:xfrm>
            <a:off x="9111064" y="853055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2718" y="85931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6984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4393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5" idx="5"/>
          </p:cNvCxnSpPr>
          <p:nvPr/>
        </p:nvCxnSpPr>
        <p:spPr>
          <a:xfrm flipH="1" flipV="1">
            <a:off x="11517060" y="1323656"/>
            <a:ext cx="324790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4" idx="7"/>
          </p:cNvCxnSpPr>
          <p:nvPr/>
        </p:nvCxnSpPr>
        <p:spPr>
          <a:xfrm flipH="1">
            <a:off x="9575406" y="637130"/>
            <a:ext cx="587891" cy="29559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83629" y="1727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3" idx="5"/>
            <a:endCxn id="5" idx="1"/>
          </p:cNvCxnSpPr>
          <p:nvPr/>
        </p:nvCxnSpPr>
        <p:spPr>
          <a:xfrm>
            <a:off x="10547971" y="637130"/>
            <a:ext cx="584415" cy="30185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5" idx="3"/>
          </p:cNvCxnSpPr>
          <p:nvPr/>
        </p:nvCxnSpPr>
        <p:spPr>
          <a:xfrm flipV="1">
            <a:off x="10915938" y="1323656"/>
            <a:ext cx="216448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770806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484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1"/>
            <a:endCxn id="4" idx="5"/>
          </p:cNvCxnSpPr>
          <p:nvPr/>
        </p:nvCxnSpPr>
        <p:spPr>
          <a:xfrm flipH="1" flipV="1">
            <a:off x="9575406" y="1317397"/>
            <a:ext cx="275068" cy="45295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4" idx="4"/>
          </p:cNvCxnSpPr>
          <p:nvPr/>
        </p:nvCxnSpPr>
        <p:spPr>
          <a:xfrm flipH="1" flipV="1">
            <a:off x="9383069" y="1397065"/>
            <a:ext cx="3779" cy="29362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7567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4" idx="3"/>
          </p:cNvCxnSpPr>
          <p:nvPr/>
        </p:nvCxnSpPr>
        <p:spPr>
          <a:xfrm flipV="1">
            <a:off x="8747681" y="1317397"/>
            <a:ext cx="443051" cy="37329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569845" y="25220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6" idx="4"/>
          </p:cNvCxnSpPr>
          <p:nvPr/>
        </p:nvCxnSpPr>
        <p:spPr>
          <a:xfrm flipV="1">
            <a:off x="11841850" y="2234698"/>
            <a:ext cx="0" cy="28736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9600" y="3684494"/>
            <a:ext cx="10744200" cy="2913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What is a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7 equivalent definitions</a:t>
            </a:r>
          </a:p>
          <a:p>
            <a:pPr lvl="1"/>
            <a:r>
              <a:rPr lang="en-US" dirty="0" smtClean="0"/>
              <a:t>Classic discrete problem: Show they all imply each other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acyclic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one component of a forest. (A forest is an acyclic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graph with at most n-1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minimally connected graph; removing any edge disconnects the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maximally connected acyclic graph; adding any edge creates a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graph that contains a unique edge between any pair of nodes.</a:t>
            </a:r>
          </a:p>
        </p:txBody>
      </p:sp>
      <p:sp>
        <p:nvSpPr>
          <p:cNvPr id="4" name="Oval 3"/>
          <p:cNvSpPr/>
          <p:nvPr/>
        </p:nvSpPr>
        <p:spPr>
          <a:xfrm>
            <a:off x="9111064" y="853055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2718" y="85931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6984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4393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5" idx="5"/>
          </p:cNvCxnSpPr>
          <p:nvPr/>
        </p:nvCxnSpPr>
        <p:spPr>
          <a:xfrm flipH="1" flipV="1">
            <a:off x="11517060" y="1323656"/>
            <a:ext cx="324790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4" idx="7"/>
          </p:cNvCxnSpPr>
          <p:nvPr/>
        </p:nvCxnSpPr>
        <p:spPr>
          <a:xfrm flipH="1">
            <a:off x="9575406" y="637130"/>
            <a:ext cx="587891" cy="29559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83629" y="1727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3" idx="5"/>
            <a:endCxn id="5" idx="1"/>
          </p:cNvCxnSpPr>
          <p:nvPr/>
        </p:nvCxnSpPr>
        <p:spPr>
          <a:xfrm>
            <a:off x="10547971" y="637130"/>
            <a:ext cx="584415" cy="30185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5" idx="3"/>
          </p:cNvCxnSpPr>
          <p:nvPr/>
        </p:nvCxnSpPr>
        <p:spPr>
          <a:xfrm flipV="1">
            <a:off x="10915938" y="1323656"/>
            <a:ext cx="216448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770806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484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1"/>
            <a:endCxn id="4" idx="5"/>
          </p:cNvCxnSpPr>
          <p:nvPr/>
        </p:nvCxnSpPr>
        <p:spPr>
          <a:xfrm flipH="1" flipV="1">
            <a:off x="9575406" y="1317397"/>
            <a:ext cx="275068" cy="45295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4" idx="4"/>
          </p:cNvCxnSpPr>
          <p:nvPr/>
        </p:nvCxnSpPr>
        <p:spPr>
          <a:xfrm flipH="1" flipV="1">
            <a:off x="9383069" y="1397065"/>
            <a:ext cx="3779" cy="29362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7567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4" idx="3"/>
          </p:cNvCxnSpPr>
          <p:nvPr/>
        </p:nvCxnSpPr>
        <p:spPr>
          <a:xfrm flipV="1">
            <a:off x="8747681" y="1317397"/>
            <a:ext cx="443051" cy="37329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569845" y="25220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6" idx="4"/>
          </p:cNvCxnSpPr>
          <p:nvPr/>
        </p:nvCxnSpPr>
        <p:spPr>
          <a:xfrm flipV="1">
            <a:off x="11841850" y="2234698"/>
            <a:ext cx="0" cy="28736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9600" y="4105834"/>
            <a:ext cx="10744200" cy="249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What is a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7 equivalent definitions</a:t>
            </a:r>
          </a:p>
          <a:p>
            <a:pPr lvl="1"/>
            <a:r>
              <a:rPr lang="en-US" dirty="0" smtClean="0"/>
              <a:t>Classic discrete problem: Show they all imply each other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acyclic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one component of a forest. (A forest is an acyclic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graph with at most n-1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minimally connected graph; removing any edge disconnects the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maximally connected acyclic graph; adding any edge creates a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graph that contains a unique edge between any pair of nodes.</a:t>
            </a:r>
          </a:p>
        </p:txBody>
      </p:sp>
      <p:sp>
        <p:nvSpPr>
          <p:cNvPr id="4" name="Oval 3"/>
          <p:cNvSpPr/>
          <p:nvPr/>
        </p:nvSpPr>
        <p:spPr>
          <a:xfrm>
            <a:off x="9111064" y="853055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2718" y="85931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6984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4393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5" idx="5"/>
          </p:cNvCxnSpPr>
          <p:nvPr/>
        </p:nvCxnSpPr>
        <p:spPr>
          <a:xfrm flipH="1" flipV="1">
            <a:off x="11517060" y="1323656"/>
            <a:ext cx="324790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4" idx="7"/>
          </p:cNvCxnSpPr>
          <p:nvPr/>
        </p:nvCxnSpPr>
        <p:spPr>
          <a:xfrm flipH="1">
            <a:off x="9575406" y="637130"/>
            <a:ext cx="587891" cy="29559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83629" y="1727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3" idx="5"/>
            <a:endCxn id="5" idx="1"/>
          </p:cNvCxnSpPr>
          <p:nvPr/>
        </p:nvCxnSpPr>
        <p:spPr>
          <a:xfrm>
            <a:off x="10547971" y="637130"/>
            <a:ext cx="584415" cy="30185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5" idx="3"/>
          </p:cNvCxnSpPr>
          <p:nvPr/>
        </p:nvCxnSpPr>
        <p:spPr>
          <a:xfrm flipV="1">
            <a:off x="10915938" y="1323656"/>
            <a:ext cx="216448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770806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484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1"/>
            <a:endCxn id="4" idx="5"/>
          </p:cNvCxnSpPr>
          <p:nvPr/>
        </p:nvCxnSpPr>
        <p:spPr>
          <a:xfrm flipH="1" flipV="1">
            <a:off x="9575406" y="1317397"/>
            <a:ext cx="275068" cy="45295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4" idx="4"/>
          </p:cNvCxnSpPr>
          <p:nvPr/>
        </p:nvCxnSpPr>
        <p:spPr>
          <a:xfrm flipH="1" flipV="1">
            <a:off x="9383069" y="1397065"/>
            <a:ext cx="3779" cy="29362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7567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4" idx="3"/>
          </p:cNvCxnSpPr>
          <p:nvPr/>
        </p:nvCxnSpPr>
        <p:spPr>
          <a:xfrm flipV="1">
            <a:off x="8747681" y="1317397"/>
            <a:ext cx="443051" cy="37329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569845" y="25220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6" idx="4"/>
          </p:cNvCxnSpPr>
          <p:nvPr/>
        </p:nvCxnSpPr>
        <p:spPr>
          <a:xfrm flipV="1">
            <a:off x="11841850" y="2234698"/>
            <a:ext cx="0" cy="28736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9600" y="4831975"/>
            <a:ext cx="10744200" cy="1766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What is a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7 equivalent definitions</a:t>
            </a:r>
          </a:p>
          <a:p>
            <a:pPr lvl="1"/>
            <a:r>
              <a:rPr lang="en-US" dirty="0" smtClean="0"/>
              <a:t>Classic discrete problem: Show they all imply each other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acyclic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one component of a forest. (A forest is an acyclic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graph with at most n-1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minimally connected graph; removing any edge disconnects the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maximally connected acyclic graph; adding any edge creates a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graph that contains a unique edge between any pair of nodes.</a:t>
            </a:r>
          </a:p>
        </p:txBody>
      </p:sp>
      <p:sp>
        <p:nvSpPr>
          <p:cNvPr id="4" name="Oval 3"/>
          <p:cNvSpPr/>
          <p:nvPr/>
        </p:nvSpPr>
        <p:spPr>
          <a:xfrm>
            <a:off x="9111064" y="853055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2718" y="85931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6984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4393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5" idx="5"/>
          </p:cNvCxnSpPr>
          <p:nvPr/>
        </p:nvCxnSpPr>
        <p:spPr>
          <a:xfrm flipH="1" flipV="1">
            <a:off x="11517060" y="1323656"/>
            <a:ext cx="324790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4" idx="7"/>
          </p:cNvCxnSpPr>
          <p:nvPr/>
        </p:nvCxnSpPr>
        <p:spPr>
          <a:xfrm flipH="1">
            <a:off x="9575406" y="637130"/>
            <a:ext cx="587891" cy="29559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83629" y="1727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3" idx="5"/>
            <a:endCxn id="5" idx="1"/>
          </p:cNvCxnSpPr>
          <p:nvPr/>
        </p:nvCxnSpPr>
        <p:spPr>
          <a:xfrm>
            <a:off x="10547971" y="637130"/>
            <a:ext cx="584415" cy="30185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5" idx="3"/>
          </p:cNvCxnSpPr>
          <p:nvPr/>
        </p:nvCxnSpPr>
        <p:spPr>
          <a:xfrm flipV="1">
            <a:off x="10915938" y="1323656"/>
            <a:ext cx="216448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770806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484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1"/>
            <a:endCxn id="4" idx="5"/>
          </p:cNvCxnSpPr>
          <p:nvPr/>
        </p:nvCxnSpPr>
        <p:spPr>
          <a:xfrm flipH="1" flipV="1">
            <a:off x="9575406" y="1317397"/>
            <a:ext cx="275068" cy="45295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4" idx="4"/>
          </p:cNvCxnSpPr>
          <p:nvPr/>
        </p:nvCxnSpPr>
        <p:spPr>
          <a:xfrm flipH="1" flipV="1">
            <a:off x="9383069" y="1397065"/>
            <a:ext cx="3779" cy="29362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7567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4" idx="3"/>
          </p:cNvCxnSpPr>
          <p:nvPr/>
        </p:nvCxnSpPr>
        <p:spPr>
          <a:xfrm flipV="1">
            <a:off x="8747681" y="1317397"/>
            <a:ext cx="443051" cy="37329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569845" y="25220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6" idx="4"/>
          </p:cNvCxnSpPr>
          <p:nvPr/>
        </p:nvCxnSpPr>
        <p:spPr>
          <a:xfrm flipV="1">
            <a:off x="11841850" y="2234698"/>
            <a:ext cx="0" cy="28736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9600" y="5486400"/>
            <a:ext cx="10744200" cy="1111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What is a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 equivalent definitions</a:t>
            </a:r>
          </a:p>
          <a:p>
            <a:pPr lvl="1"/>
            <a:r>
              <a:rPr lang="en-US" dirty="0" smtClean="0"/>
              <a:t>Classic discrete problem: Show they all imply each other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acyclic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one component of a forest. (A forest is an acyclic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graph with at most n-1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minimally connected graph; removing any edge disconnects the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maximally connected acyclic graph; adding any edge creates a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graph that contains a unique path between any pair of nodes.</a:t>
            </a:r>
          </a:p>
        </p:txBody>
      </p:sp>
      <p:sp>
        <p:nvSpPr>
          <p:cNvPr id="4" name="Oval 3"/>
          <p:cNvSpPr/>
          <p:nvPr/>
        </p:nvSpPr>
        <p:spPr>
          <a:xfrm>
            <a:off x="9111064" y="853055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2718" y="85931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6984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4393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5" idx="5"/>
          </p:cNvCxnSpPr>
          <p:nvPr/>
        </p:nvCxnSpPr>
        <p:spPr>
          <a:xfrm flipH="1" flipV="1">
            <a:off x="11517060" y="1323656"/>
            <a:ext cx="324790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4" idx="7"/>
          </p:cNvCxnSpPr>
          <p:nvPr/>
        </p:nvCxnSpPr>
        <p:spPr>
          <a:xfrm flipH="1">
            <a:off x="9575406" y="637130"/>
            <a:ext cx="587891" cy="29559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83629" y="1727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3" idx="5"/>
            <a:endCxn id="5" idx="1"/>
          </p:cNvCxnSpPr>
          <p:nvPr/>
        </p:nvCxnSpPr>
        <p:spPr>
          <a:xfrm>
            <a:off x="10547971" y="637130"/>
            <a:ext cx="584415" cy="30185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5" idx="3"/>
          </p:cNvCxnSpPr>
          <p:nvPr/>
        </p:nvCxnSpPr>
        <p:spPr>
          <a:xfrm flipV="1">
            <a:off x="10915938" y="1323656"/>
            <a:ext cx="216448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770806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484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1"/>
            <a:endCxn id="4" idx="5"/>
          </p:cNvCxnSpPr>
          <p:nvPr/>
        </p:nvCxnSpPr>
        <p:spPr>
          <a:xfrm flipH="1" flipV="1">
            <a:off x="9575406" y="1317397"/>
            <a:ext cx="275068" cy="45295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4" idx="4"/>
          </p:cNvCxnSpPr>
          <p:nvPr/>
        </p:nvCxnSpPr>
        <p:spPr>
          <a:xfrm flipH="1" flipV="1">
            <a:off x="9383069" y="1397065"/>
            <a:ext cx="3779" cy="29362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7567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4" idx="3"/>
          </p:cNvCxnSpPr>
          <p:nvPr/>
        </p:nvCxnSpPr>
        <p:spPr>
          <a:xfrm flipV="1">
            <a:off x="8747681" y="1317397"/>
            <a:ext cx="443051" cy="37329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569845" y="25220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6" idx="4"/>
          </p:cNvCxnSpPr>
          <p:nvPr/>
        </p:nvCxnSpPr>
        <p:spPr>
          <a:xfrm flipV="1">
            <a:off x="11841850" y="2234698"/>
            <a:ext cx="0" cy="28736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4097"/>
            <a:ext cx="10515600" cy="4412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DFS or BFS tree for a connected graph </a:t>
            </a:r>
            <a:r>
              <a:rPr lang="en-US" i="1" dirty="0" smtClean="0"/>
              <a:t>is</a:t>
            </a:r>
            <a:r>
              <a:rPr lang="en-US" dirty="0" smtClean="0"/>
              <a:t> a spanning tree of the graph, since it (</a:t>
            </a:r>
            <a:r>
              <a:rPr lang="en-US" dirty="0" err="1" smtClean="0"/>
              <a:t>i</a:t>
            </a:r>
            <a:r>
              <a:rPr lang="en-US" dirty="0" smtClean="0"/>
              <a:t>) is a tree and (ii) includes every node! </a:t>
            </a:r>
          </a:p>
        </p:txBody>
      </p:sp>
      <p:sp>
        <p:nvSpPr>
          <p:cNvPr id="21" name="Oval 20"/>
          <p:cNvSpPr/>
          <p:nvPr/>
        </p:nvSpPr>
        <p:spPr>
          <a:xfrm>
            <a:off x="3914277" y="389074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37221" y="389074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37221" y="506403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80167" y="506403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24177" y="5336039"/>
            <a:ext cx="613044" cy="0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09226" y="4434752"/>
            <a:ext cx="0" cy="62928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78619" y="4355084"/>
            <a:ext cx="738270" cy="78861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58287" y="4162747"/>
            <a:ext cx="578934" cy="0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52172" y="4434752"/>
            <a:ext cx="34110" cy="629282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029229" y="389074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endCxn id="35" idx="2"/>
          </p:cNvCxnSpPr>
          <p:nvPr/>
        </p:nvCxnSpPr>
        <p:spPr>
          <a:xfrm>
            <a:off x="3573239" y="4162747"/>
            <a:ext cx="341038" cy="0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841046" y="3132050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841045" y="4039271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16976" y="484935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09341" y="484935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38" idx="1"/>
            <a:endCxn id="37" idx="5"/>
          </p:cNvCxnSpPr>
          <p:nvPr/>
        </p:nvCxnSpPr>
        <p:spPr>
          <a:xfrm flipH="1" flipV="1">
            <a:off x="8305387" y="4503613"/>
            <a:ext cx="391257" cy="425407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3"/>
            <a:endCxn id="39" idx="7"/>
          </p:cNvCxnSpPr>
          <p:nvPr/>
        </p:nvCxnSpPr>
        <p:spPr>
          <a:xfrm flipH="1">
            <a:off x="7673683" y="4503613"/>
            <a:ext cx="247030" cy="425407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4"/>
            <a:endCxn id="37" idx="0"/>
          </p:cNvCxnSpPr>
          <p:nvPr/>
        </p:nvCxnSpPr>
        <p:spPr>
          <a:xfrm flipH="1">
            <a:off x="8113050" y="3676060"/>
            <a:ext cx="1" cy="363211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209341" y="57063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>
            <a:stCxn id="47" idx="0"/>
            <a:endCxn id="39" idx="4"/>
          </p:cNvCxnSpPr>
          <p:nvPr/>
        </p:nvCxnSpPr>
        <p:spPr>
          <a:xfrm flipV="1">
            <a:off x="7481346" y="5393362"/>
            <a:ext cx="0" cy="313000"/>
          </a:xfrm>
          <a:prstGeom prst="line">
            <a:avLst/>
          </a:prstGeom>
          <a:ln w="95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</a:t>
                </a:r>
                <a:r>
                  <a:rPr lang="en-US" i="1" dirty="0" smtClean="0"/>
                  <a:t>spanning tree</a:t>
                </a:r>
                <a:r>
                  <a:rPr lang="en-US" dirty="0" smtClean="0"/>
                  <a:t> is a set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 smtClean="0"/>
                  <a:t> is a subgraph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that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is a tree and (ii) contains all of the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A </a:t>
                </a:r>
                <a:r>
                  <a:rPr lang="en-US" i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spanning tree </a:t>
                </a:r>
                <a:r>
                  <a:rPr lang="en-US" dirty="0" smtClean="0"/>
                  <a:t>for a connected, weighted,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dirty="0" smtClean="0"/>
                  <a:t> is a weight associated with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 smtClean="0"/>
                  <a:t>, is a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 with minimum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26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Minimum Spanning Trees (MST)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273675" y="16326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76675" y="26994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670675" y="26994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76675" y="37662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70675" y="37662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273675" y="4834613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067675" y="26994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67675" y="37662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4456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4216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4456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flipH="1">
            <a:off x="5853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010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H="1" flipV="1">
            <a:off x="5853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556125" y="2959100"/>
            <a:ext cx="21145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>
            <a:off x="4456114" y="3198813"/>
            <a:ext cx="1157287" cy="1555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7350125" y="2959100"/>
            <a:ext cx="7175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>
            <a:off x="7350125" y="4025900"/>
            <a:ext cx="7175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07248" y="1893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23903" y="18938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94648" y="24399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8653" y="3243264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07248" y="44973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975548" y="35321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223903" y="4476751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449453" y="34686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553648" y="2401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01148" y="3225801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1861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Minimum Spanning Trees (MST)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273675" y="16326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76675" y="26994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670675" y="26994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76675" y="37662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70675" y="37662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273675" y="4834613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067675" y="26994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67675" y="3766225"/>
            <a:ext cx="679450" cy="51935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4456114" y="2132014"/>
            <a:ext cx="917575" cy="58737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4216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4456114" y="4265613"/>
            <a:ext cx="917575" cy="58896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flipH="1">
            <a:off x="5853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010400" y="3298825"/>
            <a:ext cx="0" cy="38735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H="1" flipV="1">
            <a:off x="5853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556125" y="2959100"/>
            <a:ext cx="2114550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>
            <a:off x="4456114" y="3198813"/>
            <a:ext cx="1157287" cy="155575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7350125" y="2959100"/>
            <a:ext cx="717550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>
            <a:off x="7350125" y="4025900"/>
            <a:ext cx="717550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07248" y="1893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23903" y="18938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94648" y="24399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8653" y="3243264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07248" y="44973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975548" y="35321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223903" y="4476751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449453" y="34686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553648" y="2401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01148" y="3225801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841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</a:t>
            </a:r>
            <a:r>
              <a:rPr lang="en-US" i="1" dirty="0" smtClean="0"/>
              <a:t>minimum </a:t>
            </a:r>
            <a:r>
              <a:rPr lang="en-US" dirty="0" smtClean="0"/>
              <a:t>spanning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64097"/>
                <a:ext cx="10515600" cy="441286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we have a weighted graph, how can we get a minimum spanning tree?</a:t>
                </a:r>
              </a:p>
              <a:p>
                <a:pPr lvl="1"/>
                <a:r>
                  <a:rPr lang="en-US" dirty="0" smtClean="0"/>
                  <a:t>An edge is considered “safe” to add to the tree if it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does not create a cycle and (ii) is part of the MST (we will show why next)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will look at 2 Algorithms:</a:t>
                </a:r>
              </a:p>
              <a:p>
                <a:r>
                  <a:rPr lang="en-US" dirty="0" err="1" smtClean="0"/>
                  <a:t>Boruvka’s</a:t>
                </a:r>
                <a:r>
                  <a:rPr lang="en-US" dirty="0" smtClean="0"/>
                  <a:t> algorithm</a:t>
                </a:r>
              </a:p>
              <a:p>
                <a:pPr lvl="1"/>
                <a:r>
                  <a:rPr lang="en-US" dirty="0" smtClean="0"/>
                  <a:t>Add all “safe” edges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, then </a:t>
                </a:r>
                <a:r>
                  <a:rPr lang="en-US" dirty="0" err="1" smtClean="0"/>
                  <a:t>recurse</a:t>
                </a:r>
                <a:endParaRPr lang="en-US" dirty="0" smtClean="0"/>
              </a:p>
              <a:p>
                <a:r>
                  <a:rPr lang="en-US" dirty="0" err="1" smtClean="0"/>
                  <a:t>Jarnik</a:t>
                </a:r>
                <a:r>
                  <a:rPr lang="en-US" dirty="0" smtClean="0"/>
                  <a:t>/Prim/Dijkstra’s algorithm (best first search)</a:t>
                </a:r>
              </a:p>
              <a:p>
                <a:pPr lvl="1"/>
                <a:r>
                  <a:rPr lang="en-US" dirty="0" smtClean="0"/>
                  <a:t>Repeatedly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’s “safe” edge to itself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Also covered in Erickson:</a:t>
                </a:r>
              </a:p>
              <a:p>
                <a:r>
                  <a:rPr lang="en-US" dirty="0" err="1" smtClean="0"/>
                  <a:t>Kruskal’s</a:t>
                </a:r>
                <a:r>
                  <a:rPr lang="en-US" dirty="0" smtClean="0"/>
                  <a:t> algorithm</a:t>
                </a:r>
              </a:p>
              <a:p>
                <a:pPr lvl="1"/>
                <a:r>
                  <a:rPr lang="en-US" dirty="0" smtClean="0"/>
                  <a:t>Consider edges by increasing weight, add an edge if it is “safe”</a:t>
                </a:r>
              </a:p>
              <a:p>
                <a:pPr lvl="1"/>
                <a:r>
                  <a:rPr lang="en-US" dirty="0" smtClean="0"/>
                  <a:t>Algorithm can be formulated in reverse as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64097"/>
                <a:ext cx="10515600" cy="4412866"/>
              </a:xfrm>
              <a:blipFill rotWithShape="0">
                <a:blip r:embed="rId2"/>
                <a:stretch>
                  <a:fillRect l="-754" t="-2762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85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640699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Cycle:</a:t>
                </a:r>
                <a:r>
                  <a:rPr lang="en-US" b="1" dirty="0"/>
                  <a:t> </a:t>
                </a:r>
                <a:r>
                  <a:rPr lang="en-US" dirty="0"/>
                  <a:t>a set of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640699"/>
              </a:xfrm>
              <a:blipFill rotWithShape="0">
                <a:blip r:embed="rId3"/>
                <a:stretch>
                  <a:fillRect l="-1391" t="-16190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6092826" y="2729139"/>
            <a:ext cx="3946525" cy="523220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lIns="137160" tIns="137160" rIns="137160" bIns="137160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Cycle C  =  (1,2),(2,3),(3,4),(4,5),(5,6),(6,1)</a:t>
            </a:r>
          </a:p>
        </p:txBody>
      </p:sp>
      <p:sp>
        <p:nvSpPr>
          <p:cNvPr id="57" name="Oval 75"/>
          <p:cNvSpPr>
            <a:spLocks noChangeAspect="1" noChangeArrowheads="1"/>
          </p:cNvSpPr>
          <p:nvPr/>
        </p:nvSpPr>
        <p:spPr bwMode="auto">
          <a:xfrm>
            <a:off x="2282826" y="2295425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58" name="Oval 76"/>
          <p:cNvSpPr>
            <a:spLocks noChangeAspect="1" noChangeArrowheads="1"/>
          </p:cNvSpPr>
          <p:nvPr/>
        </p:nvSpPr>
        <p:spPr bwMode="auto">
          <a:xfrm>
            <a:off x="5634038" y="2138263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59" name="Oval 77"/>
          <p:cNvSpPr>
            <a:spLocks noChangeAspect="1" noChangeArrowheads="1"/>
          </p:cNvSpPr>
          <p:nvPr/>
        </p:nvSpPr>
        <p:spPr bwMode="auto">
          <a:xfrm>
            <a:off x="5441951" y="3511450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60" name="Oval 78"/>
          <p:cNvSpPr>
            <a:spLocks noChangeAspect="1" noChangeArrowheads="1"/>
          </p:cNvSpPr>
          <p:nvPr/>
        </p:nvSpPr>
        <p:spPr bwMode="auto">
          <a:xfrm>
            <a:off x="2938463" y="2138263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61" name="Oval 79"/>
          <p:cNvSpPr>
            <a:spLocks noChangeAspect="1" noChangeArrowheads="1"/>
          </p:cNvSpPr>
          <p:nvPr/>
        </p:nvSpPr>
        <p:spPr bwMode="auto">
          <a:xfrm>
            <a:off x="3308351" y="2673250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62" name="Oval 80"/>
          <p:cNvSpPr>
            <a:spLocks noChangeAspect="1" noChangeArrowheads="1"/>
          </p:cNvSpPr>
          <p:nvPr/>
        </p:nvSpPr>
        <p:spPr bwMode="auto">
          <a:xfrm>
            <a:off x="2967038" y="3562250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63" name="Oval 81"/>
          <p:cNvSpPr>
            <a:spLocks noChangeAspect="1" noChangeArrowheads="1"/>
          </p:cNvSpPr>
          <p:nvPr/>
        </p:nvSpPr>
        <p:spPr bwMode="auto">
          <a:xfrm>
            <a:off x="5237163" y="2673251"/>
            <a:ext cx="246062" cy="24923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64" name="Oval 82"/>
          <p:cNvSpPr>
            <a:spLocks noChangeAspect="1" noChangeArrowheads="1"/>
          </p:cNvSpPr>
          <p:nvPr/>
        </p:nvSpPr>
        <p:spPr bwMode="auto">
          <a:xfrm>
            <a:off x="3806826" y="3054250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65" name="AutoShape 83"/>
          <p:cNvCxnSpPr>
            <a:cxnSpLocks noChangeShapeType="1"/>
          </p:cNvCxnSpPr>
          <p:nvPr/>
        </p:nvCxnSpPr>
        <p:spPr bwMode="auto">
          <a:xfrm flipV="1">
            <a:off x="2528889" y="2347812"/>
            <a:ext cx="446087" cy="71438"/>
          </a:xfrm>
          <a:prstGeom prst="straightConnector1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66" name="AutoShape 84"/>
          <p:cNvCxnSpPr>
            <a:cxnSpLocks noChangeShapeType="1"/>
          </p:cNvCxnSpPr>
          <p:nvPr/>
        </p:nvCxnSpPr>
        <p:spPr bwMode="auto">
          <a:xfrm>
            <a:off x="2492375" y="2504976"/>
            <a:ext cx="852488" cy="204787"/>
          </a:xfrm>
          <a:prstGeom prst="straightConnector1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67" name="AutoShape 85"/>
          <p:cNvCxnSpPr>
            <a:cxnSpLocks noChangeShapeType="1"/>
          </p:cNvCxnSpPr>
          <p:nvPr/>
        </p:nvCxnSpPr>
        <p:spPr bwMode="auto">
          <a:xfrm>
            <a:off x="2406651" y="2541488"/>
            <a:ext cx="684213" cy="1020763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8" name="AutoShape 86"/>
          <p:cNvCxnSpPr>
            <a:cxnSpLocks noChangeShapeType="1"/>
          </p:cNvCxnSpPr>
          <p:nvPr/>
        </p:nvCxnSpPr>
        <p:spPr bwMode="auto">
          <a:xfrm flipV="1">
            <a:off x="3517900" y="2262088"/>
            <a:ext cx="2116138" cy="447675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9" name="AutoShape 87"/>
          <p:cNvCxnSpPr>
            <a:cxnSpLocks noChangeShapeType="1"/>
          </p:cNvCxnSpPr>
          <p:nvPr/>
        </p:nvCxnSpPr>
        <p:spPr bwMode="auto">
          <a:xfrm flipV="1">
            <a:off x="5446713" y="2384326"/>
            <a:ext cx="311150" cy="325437"/>
          </a:xfrm>
          <a:prstGeom prst="straightConnector1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70" name="AutoShape 88"/>
          <p:cNvCxnSpPr>
            <a:cxnSpLocks noChangeShapeType="1"/>
          </p:cNvCxnSpPr>
          <p:nvPr/>
        </p:nvCxnSpPr>
        <p:spPr bwMode="auto">
          <a:xfrm>
            <a:off x="3517900" y="2882800"/>
            <a:ext cx="325438" cy="207962"/>
          </a:xfrm>
          <a:prstGeom prst="straightConnector1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71" name="AutoShape 89"/>
          <p:cNvCxnSpPr>
            <a:cxnSpLocks noChangeShapeType="1"/>
          </p:cNvCxnSpPr>
          <p:nvPr/>
        </p:nvCxnSpPr>
        <p:spPr bwMode="auto">
          <a:xfrm>
            <a:off x="4016376" y="3263801"/>
            <a:ext cx="1425575" cy="371475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72" name="AutoShape 90"/>
          <p:cNvCxnSpPr>
            <a:cxnSpLocks noChangeShapeType="1"/>
          </p:cNvCxnSpPr>
          <p:nvPr/>
        </p:nvCxnSpPr>
        <p:spPr bwMode="auto">
          <a:xfrm flipV="1">
            <a:off x="4052889" y="2798663"/>
            <a:ext cx="1184275" cy="379413"/>
          </a:xfrm>
          <a:prstGeom prst="straightConnector1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73" name="AutoShape 91"/>
          <p:cNvCxnSpPr>
            <a:cxnSpLocks noChangeShapeType="1"/>
          </p:cNvCxnSpPr>
          <p:nvPr/>
        </p:nvCxnSpPr>
        <p:spPr bwMode="auto">
          <a:xfrm>
            <a:off x="5360989" y="2922488"/>
            <a:ext cx="204787" cy="588963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74" name="AutoShape 92"/>
          <p:cNvCxnSpPr>
            <a:cxnSpLocks noChangeAspect="1" noChangeShapeType="1"/>
          </p:cNvCxnSpPr>
          <p:nvPr/>
        </p:nvCxnSpPr>
        <p:spPr bwMode="auto">
          <a:xfrm flipH="1">
            <a:off x="4016375" y="2352576"/>
            <a:ext cx="1682750" cy="738187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75" name="AutoShape 93"/>
          <p:cNvCxnSpPr>
            <a:cxnSpLocks noChangeShapeType="1"/>
          </p:cNvCxnSpPr>
          <p:nvPr/>
        </p:nvCxnSpPr>
        <p:spPr bwMode="auto">
          <a:xfrm flipH="1">
            <a:off x="3176589" y="2919312"/>
            <a:ext cx="255587" cy="679450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76" name="AutoShape 94"/>
          <p:cNvCxnSpPr>
            <a:cxnSpLocks noChangeShapeType="1"/>
          </p:cNvCxnSpPr>
          <p:nvPr/>
        </p:nvCxnSpPr>
        <p:spPr bwMode="auto">
          <a:xfrm flipV="1">
            <a:off x="3213101" y="3178075"/>
            <a:ext cx="593725" cy="508000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77" name="AutoShape 95"/>
          <p:cNvCxnSpPr>
            <a:cxnSpLocks noChangeShapeType="1"/>
          </p:cNvCxnSpPr>
          <p:nvPr/>
        </p:nvCxnSpPr>
        <p:spPr bwMode="auto">
          <a:xfrm flipV="1">
            <a:off x="3184526" y="2174775"/>
            <a:ext cx="2486025" cy="87312"/>
          </a:xfrm>
          <a:prstGeom prst="straightConnector1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78" name="AutoShape 96"/>
          <p:cNvCxnSpPr>
            <a:cxnSpLocks noChangeShapeType="1"/>
          </p:cNvCxnSpPr>
          <p:nvPr/>
        </p:nvCxnSpPr>
        <p:spPr bwMode="auto">
          <a:xfrm>
            <a:off x="3213101" y="3686076"/>
            <a:ext cx="2265363" cy="34925"/>
          </a:xfrm>
          <a:prstGeom prst="straightConnector1">
            <a:avLst/>
          </a:prstGeom>
          <a:noFill/>
          <a:ln w="15875">
            <a:solidFill>
              <a:srgbClr val="4D4D4D"/>
            </a:solidFill>
            <a:round/>
            <a:headEnd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2152650" y="3997551"/>
                <a:ext cx="7886700" cy="64069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Cut:</a:t>
                </a:r>
                <a:r>
                  <a:rPr lang="en-US" b="1" dirty="0"/>
                  <a:t> </a:t>
                </a:r>
                <a:r>
                  <a:rPr lang="en-US" dirty="0"/>
                  <a:t>a partition of the nodes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97550"/>
                <a:ext cx="7886700" cy="640699"/>
              </a:xfrm>
              <a:prstGeom prst="rect">
                <a:avLst/>
              </a:prstGeom>
              <a:blipFill rotWithShape="0">
                <a:blip r:embed="rId4"/>
                <a:stretch>
                  <a:fillRect l="-1391" t="-16190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>
            <a:off x="3709459" y="4969251"/>
            <a:ext cx="2633738" cy="1466548"/>
          </a:xfrm>
          <a:custGeom>
            <a:avLst/>
            <a:gdLst>
              <a:gd name="connsiteX0" fmla="*/ 2552095 w 2633738"/>
              <a:gd name="connsiteY0" fmla="*/ 411238 h 1466548"/>
              <a:gd name="connsiteX1" fmla="*/ 2189237 w 2633738"/>
              <a:gd name="connsiteY1" fmla="*/ 48381 h 1466548"/>
              <a:gd name="connsiteX2" fmla="*/ 1046237 w 2633738"/>
              <a:gd name="connsiteY2" fmla="*/ 120953 h 1466548"/>
              <a:gd name="connsiteX3" fmla="*/ 102809 w 2633738"/>
              <a:gd name="connsiteY3" fmla="*/ 501953 h 1466548"/>
              <a:gd name="connsiteX4" fmla="*/ 429380 w 2633738"/>
              <a:gd name="connsiteY4" fmla="*/ 1336524 h 1466548"/>
              <a:gd name="connsiteX5" fmla="*/ 2279952 w 2633738"/>
              <a:gd name="connsiteY5" fmla="*/ 1282096 h 1466548"/>
              <a:gd name="connsiteX6" fmla="*/ 2552095 w 2633738"/>
              <a:gd name="connsiteY6" fmla="*/ 411238 h 14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738" h="1466548">
                <a:moveTo>
                  <a:pt x="2552095" y="411238"/>
                </a:moveTo>
                <a:cubicBezTo>
                  <a:pt x="2536976" y="205619"/>
                  <a:pt x="2440213" y="96762"/>
                  <a:pt x="2189237" y="48381"/>
                </a:cubicBezTo>
                <a:cubicBezTo>
                  <a:pt x="1938261" y="0"/>
                  <a:pt x="1393975" y="45358"/>
                  <a:pt x="1046237" y="120953"/>
                </a:cubicBezTo>
                <a:cubicBezTo>
                  <a:pt x="698499" y="196548"/>
                  <a:pt x="205619" y="299358"/>
                  <a:pt x="102809" y="501953"/>
                </a:cubicBezTo>
                <a:cubicBezTo>
                  <a:pt x="0" y="704548"/>
                  <a:pt x="66523" y="1206500"/>
                  <a:pt x="429380" y="1336524"/>
                </a:cubicBezTo>
                <a:cubicBezTo>
                  <a:pt x="792237" y="1466548"/>
                  <a:pt x="1926166" y="1433286"/>
                  <a:pt x="2279952" y="1282096"/>
                </a:cubicBezTo>
                <a:cubicBezTo>
                  <a:pt x="2633738" y="1130906"/>
                  <a:pt x="2567214" y="616857"/>
                  <a:pt x="2552095" y="4112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1" name="Oval 52"/>
          <p:cNvSpPr>
            <a:spLocks noChangeAspect="1" noChangeArrowheads="1"/>
          </p:cNvSpPr>
          <p:nvPr/>
        </p:nvSpPr>
        <p:spPr bwMode="auto">
          <a:xfrm>
            <a:off x="2454276" y="4734831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82" name="Oval 53"/>
          <p:cNvSpPr>
            <a:spLocks noChangeAspect="1" noChangeArrowheads="1"/>
          </p:cNvSpPr>
          <p:nvPr/>
        </p:nvSpPr>
        <p:spPr bwMode="auto">
          <a:xfrm>
            <a:off x="5805488" y="4577669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83" name="Oval 54"/>
          <p:cNvSpPr>
            <a:spLocks noChangeAspect="1" noChangeArrowheads="1"/>
          </p:cNvSpPr>
          <p:nvPr/>
        </p:nvSpPr>
        <p:spPr bwMode="auto">
          <a:xfrm>
            <a:off x="5613401" y="5950856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84" name="Oval 55"/>
          <p:cNvSpPr>
            <a:spLocks noChangeAspect="1" noChangeArrowheads="1"/>
          </p:cNvSpPr>
          <p:nvPr/>
        </p:nvSpPr>
        <p:spPr bwMode="auto">
          <a:xfrm>
            <a:off x="3109913" y="4577669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85" name="Oval 56"/>
          <p:cNvSpPr>
            <a:spLocks noChangeAspect="1" noChangeArrowheads="1"/>
          </p:cNvSpPr>
          <p:nvPr/>
        </p:nvSpPr>
        <p:spPr bwMode="auto">
          <a:xfrm>
            <a:off x="3479801" y="5112656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86" name="Oval 57"/>
          <p:cNvSpPr>
            <a:spLocks noChangeAspect="1" noChangeArrowheads="1"/>
          </p:cNvSpPr>
          <p:nvPr/>
        </p:nvSpPr>
        <p:spPr bwMode="auto">
          <a:xfrm>
            <a:off x="3138488" y="6001656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87" name="Oval 58"/>
          <p:cNvSpPr>
            <a:spLocks noChangeAspect="1" noChangeArrowheads="1"/>
          </p:cNvSpPr>
          <p:nvPr/>
        </p:nvSpPr>
        <p:spPr bwMode="auto">
          <a:xfrm>
            <a:off x="5408613" y="5112657"/>
            <a:ext cx="246062" cy="249237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88" name="Oval 59"/>
          <p:cNvSpPr>
            <a:spLocks noChangeAspect="1" noChangeArrowheads="1"/>
          </p:cNvSpPr>
          <p:nvPr/>
        </p:nvSpPr>
        <p:spPr bwMode="auto">
          <a:xfrm>
            <a:off x="3978276" y="5493656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89" name="AutoShape 60"/>
          <p:cNvCxnSpPr>
            <a:cxnSpLocks noChangeShapeType="1"/>
          </p:cNvCxnSpPr>
          <p:nvPr/>
        </p:nvCxnSpPr>
        <p:spPr bwMode="auto">
          <a:xfrm flipV="1">
            <a:off x="2700339" y="4787218"/>
            <a:ext cx="446087" cy="71438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90" name="AutoShape 61"/>
          <p:cNvCxnSpPr>
            <a:cxnSpLocks noChangeShapeType="1"/>
          </p:cNvCxnSpPr>
          <p:nvPr/>
        </p:nvCxnSpPr>
        <p:spPr bwMode="auto">
          <a:xfrm>
            <a:off x="2663825" y="4944382"/>
            <a:ext cx="852488" cy="204787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91" name="AutoShape 62"/>
          <p:cNvCxnSpPr>
            <a:cxnSpLocks noChangeShapeType="1"/>
          </p:cNvCxnSpPr>
          <p:nvPr/>
        </p:nvCxnSpPr>
        <p:spPr bwMode="auto">
          <a:xfrm>
            <a:off x="2578101" y="4980894"/>
            <a:ext cx="684213" cy="10207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92" name="AutoShape 63"/>
          <p:cNvCxnSpPr>
            <a:cxnSpLocks noChangeShapeType="1"/>
          </p:cNvCxnSpPr>
          <p:nvPr/>
        </p:nvCxnSpPr>
        <p:spPr bwMode="auto">
          <a:xfrm flipV="1">
            <a:off x="3689350" y="4701494"/>
            <a:ext cx="2116138" cy="4476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93" name="AutoShape 64"/>
          <p:cNvCxnSpPr>
            <a:cxnSpLocks noChangeShapeType="1"/>
          </p:cNvCxnSpPr>
          <p:nvPr/>
        </p:nvCxnSpPr>
        <p:spPr bwMode="auto">
          <a:xfrm flipV="1">
            <a:off x="5618163" y="4823732"/>
            <a:ext cx="311150" cy="3254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94" name="AutoShape 65"/>
          <p:cNvCxnSpPr>
            <a:cxnSpLocks noChangeShapeType="1"/>
          </p:cNvCxnSpPr>
          <p:nvPr/>
        </p:nvCxnSpPr>
        <p:spPr bwMode="auto">
          <a:xfrm>
            <a:off x="3689350" y="5322206"/>
            <a:ext cx="325438" cy="207962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95" name="AutoShape 66"/>
          <p:cNvCxnSpPr>
            <a:cxnSpLocks noChangeShapeType="1"/>
          </p:cNvCxnSpPr>
          <p:nvPr/>
        </p:nvCxnSpPr>
        <p:spPr bwMode="auto">
          <a:xfrm>
            <a:off x="4187826" y="5703207"/>
            <a:ext cx="1425575" cy="3714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96" name="AutoShape 67"/>
          <p:cNvCxnSpPr>
            <a:cxnSpLocks noChangeShapeType="1"/>
          </p:cNvCxnSpPr>
          <p:nvPr/>
        </p:nvCxnSpPr>
        <p:spPr bwMode="auto">
          <a:xfrm flipV="1">
            <a:off x="4224339" y="5238069"/>
            <a:ext cx="1184275" cy="37941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97" name="AutoShape 68"/>
          <p:cNvCxnSpPr>
            <a:cxnSpLocks noChangeShapeType="1"/>
          </p:cNvCxnSpPr>
          <p:nvPr/>
        </p:nvCxnSpPr>
        <p:spPr bwMode="auto">
          <a:xfrm>
            <a:off x="5532439" y="5361894"/>
            <a:ext cx="204787" cy="5889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98" name="AutoShape 69"/>
          <p:cNvCxnSpPr>
            <a:cxnSpLocks noChangeAspect="1" noChangeShapeType="1"/>
          </p:cNvCxnSpPr>
          <p:nvPr/>
        </p:nvCxnSpPr>
        <p:spPr bwMode="auto">
          <a:xfrm flipH="1">
            <a:off x="4187826" y="4787218"/>
            <a:ext cx="1654175" cy="74295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99" name="AutoShape 70"/>
          <p:cNvCxnSpPr>
            <a:cxnSpLocks noChangeShapeType="1"/>
          </p:cNvCxnSpPr>
          <p:nvPr/>
        </p:nvCxnSpPr>
        <p:spPr bwMode="auto">
          <a:xfrm flipH="1">
            <a:off x="3348039" y="5358718"/>
            <a:ext cx="255587" cy="67945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100" name="AutoShape 71"/>
          <p:cNvCxnSpPr>
            <a:cxnSpLocks noChangeShapeType="1"/>
          </p:cNvCxnSpPr>
          <p:nvPr/>
        </p:nvCxnSpPr>
        <p:spPr bwMode="auto">
          <a:xfrm flipV="1">
            <a:off x="3384550" y="5703207"/>
            <a:ext cx="630238" cy="4222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101" name="AutoShape 72"/>
          <p:cNvCxnSpPr>
            <a:cxnSpLocks noChangeShapeType="1"/>
          </p:cNvCxnSpPr>
          <p:nvPr/>
        </p:nvCxnSpPr>
        <p:spPr bwMode="auto">
          <a:xfrm flipV="1">
            <a:off x="3355976" y="4614181"/>
            <a:ext cx="2486025" cy="87312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102" name="AutoShape 73"/>
          <p:cNvCxnSpPr>
            <a:cxnSpLocks noChangeShapeType="1"/>
          </p:cNvCxnSpPr>
          <p:nvPr/>
        </p:nvCxnSpPr>
        <p:spPr bwMode="auto">
          <a:xfrm>
            <a:off x="3384551" y="6125482"/>
            <a:ext cx="2265363" cy="349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sp>
        <p:nvSpPr>
          <p:cNvPr id="103" name="Rectangle 74"/>
          <p:cNvSpPr>
            <a:spLocks noChangeArrowheads="1"/>
          </p:cNvSpPr>
          <p:nvPr/>
        </p:nvSpPr>
        <p:spPr bwMode="auto">
          <a:xfrm>
            <a:off x="6563332" y="4841970"/>
            <a:ext cx="3630107" cy="6401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92075" tIns="73152" rIns="92075" bIns="73152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 S         	=  {4, 5, 8}</a:t>
            </a:r>
          </a:p>
          <a:p>
            <a:pPr eaLnBrk="0" hangingPunct="0"/>
            <a:r>
              <a:rPr kumimoji="1" lang="en-U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Cutset</a:t>
            </a:r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=  (5,6), (5,7), (3,4), (3,5), (</a:t>
            </a:r>
            <a:r>
              <a:rPr kumimoji="1"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7,8)</a:t>
            </a:r>
            <a:endParaRPr kumimoji="1"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76925" y="5333318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Defining </a:t>
            </a:r>
            <a:r>
              <a:rPr lang="en-US" i="1" dirty="0" smtClean="0"/>
              <a:t>safe</a:t>
            </a:r>
            <a:r>
              <a:rPr lang="en-US" dirty="0" smtClean="0"/>
              <a:t> edges: cycles and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5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Cycles and Cuts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152650" y="1462638"/>
            <a:ext cx="7886700" cy="2866294"/>
          </a:xfrm>
        </p:spPr>
        <p:txBody>
          <a:bodyPr anchor="t">
            <a:normAutofit/>
          </a:bodyPr>
          <a:lstStyle/>
          <a:p>
            <a:r>
              <a:rPr lang="en-US" b="1" dirty="0"/>
              <a:t>Fact: </a:t>
            </a:r>
            <a:r>
              <a:rPr lang="en-US" dirty="0"/>
              <a:t>a cycle and a </a:t>
            </a:r>
            <a:r>
              <a:rPr lang="en-US" dirty="0" err="1"/>
              <a:t>cutset</a:t>
            </a:r>
            <a:r>
              <a:rPr lang="en-US" dirty="0"/>
              <a:t> intersect in an even number of edges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Cycles and Cuts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152650" y="1462638"/>
            <a:ext cx="7886700" cy="987361"/>
          </a:xfrm>
        </p:spPr>
        <p:txBody>
          <a:bodyPr anchor="t">
            <a:normAutofit/>
          </a:bodyPr>
          <a:lstStyle/>
          <a:p>
            <a:r>
              <a:rPr lang="en-US" b="1" dirty="0"/>
              <a:t>Fact: </a:t>
            </a:r>
            <a:r>
              <a:rPr lang="en-US" dirty="0"/>
              <a:t>a cycle and a </a:t>
            </a:r>
            <a:r>
              <a:rPr lang="en-US" dirty="0" err="1"/>
              <a:t>cutset</a:t>
            </a:r>
            <a:r>
              <a:rPr lang="en-US" dirty="0"/>
              <a:t> intersect in an even number of edges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166658" y="3588687"/>
            <a:ext cx="2633738" cy="1466548"/>
          </a:xfrm>
          <a:custGeom>
            <a:avLst/>
            <a:gdLst>
              <a:gd name="connsiteX0" fmla="*/ 2552095 w 2633738"/>
              <a:gd name="connsiteY0" fmla="*/ 411238 h 1466548"/>
              <a:gd name="connsiteX1" fmla="*/ 2189237 w 2633738"/>
              <a:gd name="connsiteY1" fmla="*/ 48381 h 1466548"/>
              <a:gd name="connsiteX2" fmla="*/ 1046237 w 2633738"/>
              <a:gd name="connsiteY2" fmla="*/ 120953 h 1466548"/>
              <a:gd name="connsiteX3" fmla="*/ 102809 w 2633738"/>
              <a:gd name="connsiteY3" fmla="*/ 501953 h 1466548"/>
              <a:gd name="connsiteX4" fmla="*/ 429380 w 2633738"/>
              <a:gd name="connsiteY4" fmla="*/ 1336524 h 1466548"/>
              <a:gd name="connsiteX5" fmla="*/ 2279952 w 2633738"/>
              <a:gd name="connsiteY5" fmla="*/ 1282096 h 1466548"/>
              <a:gd name="connsiteX6" fmla="*/ 2552095 w 2633738"/>
              <a:gd name="connsiteY6" fmla="*/ 411238 h 14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738" h="1466548">
                <a:moveTo>
                  <a:pt x="2552095" y="411238"/>
                </a:moveTo>
                <a:cubicBezTo>
                  <a:pt x="2536976" y="205619"/>
                  <a:pt x="2440213" y="96762"/>
                  <a:pt x="2189237" y="48381"/>
                </a:cubicBezTo>
                <a:cubicBezTo>
                  <a:pt x="1938261" y="0"/>
                  <a:pt x="1393975" y="45358"/>
                  <a:pt x="1046237" y="120953"/>
                </a:cubicBezTo>
                <a:cubicBezTo>
                  <a:pt x="698499" y="196548"/>
                  <a:pt x="205619" y="299358"/>
                  <a:pt x="102809" y="501953"/>
                </a:cubicBezTo>
                <a:cubicBezTo>
                  <a:pt x="0" y="704548"/>
                  <a:pt x="66523" y="1206500"/>
                  <a:pt x="429380" y="1336524"/>
                </a:cubicBezTo>
                <a:cubicBezTo>
                  <a:pt x="792237" y="1466548"/>
                  <a:pt x="1926166" y="1433286"/>
                  <a:pt x="2279952" y="1282096"/>
                </a:cubicBezTo>
                <a:cubicBezTo>
                  <a:pt x="2633738" y="1130906"/>
                  <a:pt x="2567214" y="616857"/>
                  <a:pt x="2552095" y="4112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52"/>
          <p:cNvSpPr>
            <a:spLocks noChangeAspect="1" noChangeArrowheads="1"/>
          </p:cNvSpPr>
          <p:nvPr/>
        </p:nvSpPr>
        <p:spPr bwMode="auto">
          <a:xfrm>
            <a:off x="2911475" y="3354267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43" name="Oval 53"/>
          <p:cNvSpPr>
            <a:spLocks noChangeAspect="1" noChangeArrowheads="1"/>
          </p:cNvSpPr>
          <p:nvPr/>
        </p:nvSpPr>
        <p:spPr bwMode="auto">
          <a:xfrm>
            <a:off x="6262687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44" name="Oval 54"/>
          <p:cNvSpPr>
            <a:spLocks noChangeAspect="1" noChangeArrowheads="1"/>
          </p:cNvSpPr>
          <p:nvPr/>
        </p:nvSpPr>
        <p:spPr bwMode="auto">
          <a:xfrm>
            <a:off x="6070600" y="45702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45" name="Oval 55"/>
          <p:cNvSpPr>
            <a:spLocks noChangeAspect="1" noChangeArrowheads="1"/>
          </p:cNvSpPr>
          <p:nvPr/>
        </p:nvSpPr>
        <p:spPr bwMode="auto">
          <a:xfrm>
            <a:off x="3567112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3937000" y="3732092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47" name="Oval 57"/>
          <p:cNvSpPr>
            <a:spLocks noChangeAspect="1" noChangeArrowheads="1"/>
          </p:cNvSpPr>
          <p:nvPr/>
        </p:nvSpPr>
        <p:spPr bwMode="auto">
          <a:xfrm>
            <a:off x="3595687" y="4621092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48" name="Oval 58"/>
          <p:cNvSpPr>
            <a:spLocks noChangeAspect="1" noChangeArrowheads="1"/>
          </p:cNvSpPr>
          <p:nvPr/>
        </p:nvSpPr>
        <p:spPr bwMode="auto">
          <a:xfrm>
            <a:off x="5865812" y="3732093"/>
            <a:ext cx="246062" cy="249237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49" name="Oval 59"/>
          <p:cNvSpPr>
            <a:spLocks noChangeAspect="1" noChangeArrowheads="1"/>
          </p:cNvSpPr>
          <p:nvPr/>
        </p:nvSpPr>
        <p:spPr bwMode="auto">
          <a:xfrm>
            <a:off x="4435475" y="41130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50" name="AutoShape 60"/>
          <p:cNvCxnSpPr>
            <a:cxnSpLocks noChangeShapeType="1"/>
          </p:cNvCxnSpPr>
          <p:nvPr/>
        </p:nvCxnSpPr>
        <p:spPr bwMode="auto">
          <a:xfrm flipV="1">
            <a:off x="3157538" y="3406654"/>
            <a:ext cx="446087" cy="71438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1" name="AutoShape 61"/>
          <p:cNvCxnSpPr>
            <a:cxnSpLocks noChangeShapeType="1"/>
          </p:cNvCxnSpPr>
          <p:nvPr/>
        </p:nvCxnSpPr>
        <p:spPr bwMode="auto">
          <a:xfrm>
            <a:off x="3121024" y="3563818"/>
            <a:ext cx="852488" cy="204787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2" name="AutoShape 62"/>
          <p:cNvCxnSpPr>
            <a:cxnSpLocks noChangeShapeType="1"/>
          </p:cNvCxnSpPr>
          <p:nvPr/>
        </p:nvCxnSpPr>
        <p:spPr bwMode="auto">
          <a:xfrm>
            <a:off x="3035300" y="3600330"/>
            <a:ext cx="684213" cy="10207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3" name="AutoShape 63"/>
          <p:cNvCxnSpPr>
            <a:cxnSpLocks noChangeShapeType="1"/>
          </p:cNvCxnSpPr>
          <p:nvPr/>
        </p:nvCxnSpPr>
        <p:spPr bwMode="auto">
          <a:xfrm flipV="1">
            <a:off x="4146549" y="3320930"/>
            <a:ext cx="2116138" cy="4476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4" name="AutoShape 64"/>
          <p:cNvCxnSpPr>
            <a:cxnSpLocks noChangeShapeType="1"/>
          </p:cNvCxnSpPr>
          <p:nvPr/>
        </p:nvCxnSpPr>
        <p:spPr bwMode="auto">
          <a:xfrm flipV="1">
            <a:off x="6075362" y="3443168"/>
            <a:ext cx="311150" cy="3254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>
            <a:off x="4146549" y="3941642"/>
            <a:ext cx="325438" cy="207962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>
            <a:off x="4645025" y="4322643"/>
            <a:ext cx="1425575" cy="3714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V="1">
            <a:off x="4681538" y="3857505"/>
            <a:ext cx="1184275" cy="37941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9" name="AutoShape 68"/>
          <p:cNvCxnSpPr>
            <a:cxnSpLocks noChangeShapeType="1"/>
          </p:cNvCxnSpPr>
          <p:nvPr/>
        </p:nvCxnSpPr>
        <p:spPr bwMode="auto">
          <a:xfrm>
            <a:off x="5989638" y="3981330"/>
            <a:ext cx="204787" cy="5889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0" name="AutoShape 69"/>
          <p:cNvCxnSpPr>
            <a:cxnSpLocks noChangeAspect="1" noChangeShapeType="1"/>
          </p:cNvCxnSpPr>
          <p:nvPr/>
        </p:nvCxnSpPr>
        <p:spPr bwMode="auto">
          <a:xfrm flipH="1">
            <a:off x="4645025" y="3406654"/>
            <a:ext cx="1654175" cy="74295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61" name="AutoShape 70"/>
          <p:cNvCxnSpPr>
            <a:cxnSpLocks noChangeShapeType="1"/>
          </p:cNvCxnSpPr>
          <p:nvPr/>
        </p:nvCxnSpPr>
        <p:spPr bwMode="auto">
          <a:xfrm flipH="1">
            <a:off x="3805238" y="3978154"/>
            <a:ext cx="255587" cy="67945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2" name="AutoShape 71"/>
          <p:cNvCxnSpPr>
            <a:cxnSpLocks noChangeShapeType="1"/>
          </p:cNvCxnSpPr>
          <p:nvPr/>
        </p:nvCxnSpPr>
        <p:spPr bwMode="auto">
          <a:xfrm flipV="1">
            <a:off x="3841749" y="4322643"/>
            <a:ext cx="630238" cy="4222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63" name="AutoShape 72"/>
          <p:cNvCxnSpPr>
            <a:cxnSpLocks noChangeShapeType="1"/>
          </p:cNvCxnSpPr>
          <p:nvPr/>
        </p:nvCxnSpPr>
        <p:spPr bwMode="auto">
          <a:xfrm flipV="1">
            <a:off x="3813175" y="3233617"/>
            <a:ext cx="2486025" cy="87312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4" name="AutoShape 73"/>
          <p:cNvCxnSpPr>
            <a:cxnSpLocks noChangeShapeType="1"/>
          </p:cNvCxnSpPr>
          <p:nvPr/>
        </p:nvCxnSpPr>
        <p:spPr bwMode="auto">
          <a:xfrm>
            <a:off x="3841750" y="4744918"/>
            <a:ext cx="2265363" cy="349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7539038" y="3718979"/>
            <a:ext cx="3630107" cy="6401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92075" tIns="73152" rIns="92075" bIns="73152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 S         	=  {4, 5, 8}</a:t>
            </a:r>
          </a:p>
          <a:p>
            <a:pPr eaLnBrk="0" hangingPunct="0"/>
            <a:r>
              <a:rPr kumimoji="1" lang="en-U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Cutset</a:t>
            </a:r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=  (5,6), (5,7), (3,4), (3,5), (</a:t>
            </a:r>
            <a:r>
              <a:rPr kumimoji="1"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7,8)</a:t>
            </a:r>
            <a:endParaRPr kumimoji="1"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4124" y="395275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6601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Cycles and Cuts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152650" y="1462638"/>
            <a:ext cx="7886700" cy="987361"/>
          </a:xfrm>
        </p:spPr>
        <p:txBody>
          <a:bodyPr anchor="t">
            <a:normAutofit/>
          </a:bodyPr>
          <a:lstStyle/>
          <a:p>
            <a:r>
              <a:rPr lang="en-US" b="1" dirty="0"/>
              <a:t>Fact: </a:t>
            </a:r>
            <a:r>
              <a:rPr lang="en-US" dirty="0"/>
              <a:t>a cycle and a </a:t>
            </a:r>
            <a:r>
              <a:rPr lang="en-US" dirty="0" err="1"/>
              <a:t>cutset</a:t>
            </a:r>
            <a:r>
              <a:rPr lang="en-US" dirty="0"/>
              <a:t> intersect in an even number of edges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166658" y="3588687"/>
            <a:ext cx="2633738" cy="1466548"/>
          </a:xfrm>
          <a:custGeom>
            <a:avLst/>
            <a:gdLst>
              <a:gd name="connsiteX0" fmla="*/ 2552095 w 2633738"/>
              <a:gd name="connsiteY0" fmla="*/ 411238 h 1466548"/>
              <a:gd name="connsiteX1" fmla="*/ 2189237 w 2633738"/>
              <a:gd name="connsiteY1" fmla="*/ 48381 h 1466548"/>
              <a:gd name="connsiteX2" fmla="*/ 1046237 w 2633738"/>
              <a:gd name="connsiteY2" fmla="*/ 120953 h 1466548"/>
              <a:gd name="connsiteX3" fmla="*/ 102809 w 2633738"/>
              <a:gd name="connsiteY3" fmla="*/ 501953 h 1466548"/>
              <a:gd name="connsiteX4" fmla="*/ 429380 w 2633738"/>
              <a:gd name="connsiteY4" fmla="*/ 1336524 h 1466548"/>
              <a:gd name="connsiteX5" fmla="*/ 2279952 w 2633738"/>
              <a:gd name="connsiteY5" fmla="*/ 1282096 h 1466548"/>
              <a:gd name="connsiteX6" fmla="*/ 2552095 w 2633738"/>
              <a:gd name="connsiteY6" fmla="*/ 411238 h 14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738" h="1466548">
                <a:moveTo>
                  <a:pt x="2552095" y="411238"/>
                </a:moveTo>
                <a:cubicBezTo>
                  <a:pt x="2536976" y="205619"/>
                  <a:pt x="2440213" y="96762"/>
                  <a:pt x="2189237" y="48381"/>
                </a:cubicBezTo>
                <a:cubicBezTo>
                  <a:pt x="1938261" y="0"/>
                  <a:pt x="1393975" y="45358"/>
                  <a:pt x="1046237" y="120953"/>
                </a:cubicBezTo>
                <a:cubicBezTo>
                  <a:pt x="698499" y="196548"/>
                  <a:pt x="205619" y="299358"/>
                  <a:pt x="102809" y="501953"/>
                </a:cubicBezTo>
                <a:cubicBezTo>
                  <a:pt x="0" y="704548"/>
                  <a:pt x="66523" y="1206500"/>
                  <a:pt x="429380" y="1336524"/>
                </a:cubicBezTo>
                <a:cubicBezTo>
                  <a:pt x="792237" y="1466548"/>
                  <a:pt x="1926166" y="1433286"/>
                  <a:pt x="2279952" y="1282096"/>
                </a:cubicBezTo>
                <a:cubicBezTo>
                  <a:pt x="2633738" y="1130906"/>
                  <a:pt x="2567214" y="616857"/>
                  <a:pt x="2552095" y="4112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52"/>
          <p:cNvSpPr>
            <a:spLocks noChangeAspect="1" noChangeArrowheads="1"/>
          </p:cNvSpPr>
          <p:nvPr/>
        </p:nvSpPr>
        <p:spPr bwMode="auto">
          <a:xfrm>
            <a:off x="2911475" y="3354267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43" name="Oval 53"/>
          <p:cNvSpPr>
            <a:spLocks noChangeAspect="1" noChangeArrowheads="1"/>
          </p:cNvSpPr>
          <p:nvPr/>
        </p:nvSpPr>
        <p:spPr bwMode="auto">
          <a:xfrm>
            <a:off x="6262687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44" name="Oval 54"/>
          <p:cNvSpPr>
            <a:spLocks noChangeAspect="1" noChangeArrowheads="1"/>
          </p:cNvSpPr>
          <p:nvPr/>
        </p:nvSpPr>
        <p:spPr bwMode="auto">
          <a:xfrm>
            <a:off x="6070600" y="45702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45" name="Oval 55"/>
          <p:cNvSpPr>
            <a:spLocks noChangeAspect="1" noChangeArrowheads="1"/>
          </p:cNvSpPr>
          <p:nvPr/>
        </p:nvSpPr>
        <p:spPr bwMode="auto">
          <a:xfrm>
            <a:off x="3567112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3937000" y="3732092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47" name="Oval 57"/>
          <p:cNvSpPr>
            <a:spLocks noChangeAspect="1" noChangeArrowheads="1"/>
          </p:cNvSpPr>
          <p:nvPr/>
        </p:nvSpPr>
        <p:spPr bwMode="auto">
          <a:xfrm>
            <a:off x="3595687" y="4621092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48" name="Oval 58"/>
          <p:cNvSpPr>
            <a:spLocks noChangeAspect="1" noChangeArrowheads="1"/>
          </p:cNvSpPr>
          <p:nvPr/>
        </p:nvSpPr>
        <p:spPr bwMode="auto">
          <a:xfrm>
            <a:off x="5865812" y="3732093"/>
            <a:ext cx="246062" cy="249237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49" name="Oval 59"/>
          <p:cNvSpPr>
            <a:spLocks noChangeAspect="1" noChangeArrowheads="1"/>
          </p:cNvSpPr>
          <p:nvPr/>
        </p:nvSpPr>
        <p:spPr bwMode="auto">
          <a:xfrm>
            <a:off x="4435475" y="41130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50" name="AutoShape 60"/>
          <p:cNvCxnSpPr>
            <a:cxnSpLocks noChangeShapeType="1"/>
          </p:cNvCxnSpPr>
          <p:nvPr/>
        </p:nvCxnSpPr>
        <p:spPr bwMode="auto">
          <a:xfrm flipV="1">
            <a:off x="3157538" y="3406654"/>
            <a:ext cx="446087" cy="71438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1" name="AutoShape 61"/>
          <p:cNvCxnSpPr>
            <a:cxnSpLocks noChangeShapeType="1"/>
          </p:cNvCxnSpPr>
          <p:nvPr/>
        </p:nvCxnSpPr>
        <p:spPr bwMode="auto">
          <a:xfrm>
            <a:off x="3121024" y="3563818"/>
            <a:ext cx="852488" cy="204787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2" name="AutoShape 62"/>
          <p:cNvCxnSpPr>
            <a:cxnSpLocks noChangeShapeType="1"/>
          </p:cNvCxnSpPr>
          <p:nvPr/>
        </p:nvCxnSpPr>
        <p:spPr bwMode="auto">
          <a:xfrm>
            <a:off x="3035300" y="3600330"/>
            <a:ext cx="684213" cy="10207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3" name="AutoShape 63"/>
          <p:cNvCxnSpPr>
            <a:cxnSpLocks noChangeShapeType="1"/>
          </p:cNvCxnSpPr>
          <p:nvPr/>
        </p:nvCxnSpPr>
        <p:spPr bwMode="auto">
          <a:xfrm flipV="1">
            <a:off x="4146549" y="3320930"/>
            <a:ext cx="2116138" cy="4476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4" name="AutoShape 64"/>
          <p:cNvCxnSpPr>
            <a:cxnSpLocks noChangeShapeType="1"/>
          </p:cNvCxnSpPr>
          <p:nvPr/>
        </p:nvCxnSpPr>
        <p:spPr bwMode="auto">
          <a:xfrm flipV="1">
            <a:off x="6075362" y="3443168"/>
            <a:ext cx="311150" cy="32543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>
            <a:off x="4146549" y="3941642"/>
            <a:ext cx="325438" cy="207962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>
            <a:off x="4645025" y="4322643"/>
            <a:ext cx="1425575" cy="3714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V="1">
            <a:off x="4681538" y="3857505"/>
            <a:ext cx="1184275" cy="37941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9" name="AutoShape 68"/>
          <p:cNvCxnSpPr>
            <a:cxnSpLocks noChangeShapeType="1"/>
          </p:cNvCxnSpPr>
          <p:nvPr/>
        </p:nvCxnSpPr>
        <p:spPr bwMode="auto">
          <a:xfrm>
            <a:off x="5989638" y="3981330"/>
            <a:ext cx="204787" cy="5889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0" name="AutoShape 69"/>
          <p:cNvCxnSpPr>
            <a:cxnSpLocks noChangeAspect="1" noChangeShapeType="1"/>
          </p:cNvCxnSpPr>
          <p:nvPr/>
        </p:nvCxnSpPr>
        <p:spPr bwMode="auto">
          <a:xfrm flipH="1">
            <a:off x="4645025" y="3406654"/>
            <a:ext cx="1654175" cy="7429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1" name="AutoShape 70"/>
          <p:cNvCxnSpPr>
            <a:cxnSpLocks noChangeShapeType="1"/>
          </p:cNvCxnSpPr>
          <p:nvPr/>
        </p:nvCxnSpPr>
        <p:spPr bwMode="auto">
          <a:xfrm flipH="1">
            <a:off x="3805238" y="3978154"/>
            <a:ext cx="255587" cy="67945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2" name="AutoShape 71"/>
          <p:cNvCxnSpPr>
            <a:cxnSpLocks noChangeShapeType="1"/>
          </p:cNvCxnSpPr>
          <p:nvPr/>
        </p:nvCxnSpPr>
        <p:spPr bwMode="auto">
          <a:xfrm flipV="1">
            <a:off x="3841749" y="4322643"/>
            <a:ext cx="630238" cy="4222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3" name="AutoShape 72"/>
          <p:cNvCxnSpPr>
            <a:cxnSpLocks noChangeShapeType="1"/>
          </p:cNvCxnSpPr>
          <p:nvPr/>
        </p:nvCxnSpPr>
        <p:spPr bwMode="auto">
          <a:xfrm flipV="1">
            <a:off x="3813175" y="3233617"/>
            <a:ext cx="2486025" cy="87312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4" name="AutoShape 73"/>
          <p:cNvCxnSpPr>
            <a:cxnSpLocks noChangeShapeType="1"/>
          </p:cNvCxnSpPr>
          <p:nvPr/>
        </p:nvCxnSpPr>
        <p:spPr bwMode="auto">
          <a:xfrm>
            <a:off x="3841750" y="4744918"/>
            <a:ext cx="2265363" cy="349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7539038" y="3718979"/>
            <a:ext cx="3630107" cy="6401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92075" tIns="73152" rIns="92075" bIns="73152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 S         	=  {4, 5, 8}</a:t>
            </a:r>
          </a:p>
          <a:p>
            <a:pPr eaLnBrk="0" hangingPunct="0"/>
            <a:r>
              <a:rPr kumimoji="1" lang="en-U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Cutset</a:t>
            </a:r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=  (5,6), (5,7), (3,4), (3,5), (</a:t>
            </a:r>
            <a:r>
              <a:rPr kumimoji="1"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7,8)</a:t>
            </a:r>
            <a:endParaRPr kumimoji="1"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4124" y="395275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862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Cycles and Cuts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152650" y="1462638"/>
            <a:ext cx="7886700" cy="987361"/>
          </a:xfrm>
        </p:spPr>
        <p:txBody>
          <a:bodyPr anchor="t">
            <a:normAutofit/>
          </a:bodyPr>
          <a:lstStyle/>
          <a:p>
            <a:r>
              <a:rPr lang="en-US" b="1" dirty="0"/>
              <a:t>Fact: </a:t>
            </a:r>
            <a:r>
              <a:rPr lang="en-US" dirty="0"/>
              <a:t>a cycle and a </a:t>
            </a:r>
            <a:r>
              <a:rPr lang="en-US" dirty="0" err="1"/>
              <a:t>cutset</a:t>
            </a:r>
            <a:r>
              <a:rPr lang="en-US" dirty="0"/>
              <a:t> intersect in an even number of edges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166658" y="3588687"/>
            <a:ext cx="2633738" cy="1466548"/>
          </a:xfrm>
          <a:custGeom>
            <a:avLst/>
            <a:gdLst>
              <a:gd name="connsiteX0" fmla="*/ 2552095 w 2633738"/>
              <a:gd name="connsiteY0" fmla="*/ 411238 h 1466548"/>
              <a:gd name="connsiteX1" fmla="*/ 2189237 w 2633738"/>
              <a:gd name="connsiteY1" fmla="*/ 48381 h 1466548"/>
              <a:gd name="connsiteX2" fmla="*/ 1046237 w 2633738"/>
              <a:gd name="connsiteY2" fmla="*/ 120953 h 1466548"/>
              <a:gd name="connsiteX3" fmla="*/ 102809 w 2633738"/>
              <a:gd name="connsiteY3" fmla="*/ 501953 h 1466548"/>
              <a:gd name="connsiteX4" fmla="*/ 429380 w 2633738"/>
              <a:gd name="connsiteY4" fmla="*/ 1336524 h 1466548"/>
              <a:gd name="connsiteX5" fmla="*/ 2279952 w 2633738"/>
              <a:gd name="connsiteY5" fmla="*/ 1282096 h 1466548"/>
              <a:gd name="connsiteX6" fmla="*/ 2552095 w 2633738"/>
              <a:gd name="connsiteY6" fmla="*/ 411238 h 14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738" h="1466548">
                <a:moveTo>
                  <a:pt x="2552095" y="411238"/>
                </a:moveTo>
                <a:cubicBezTo>
                  <a:pt x="2536976" y="205619"/>
                  <a:pt x="2440213" y="96762"/>
                  <a:pt x="2189237" y="48381"/>
                </a:cubicBezTo>
                <a:cubicBezTo>
                  <a:pt x="1938261" y="0"/>
                  <a:pt x="1393975" y="45358"/>
                  <a:pt x="1046237" y="120953"/>
                </a:cubicBezTo>
                <a:cubicBezTo>
                  <a:pt x="698499" y="196548"/>
                  <a:pt x="205619" y="299358"/>
                  <a:pt x="102809" y="501953"/>
                </a:cubicBezTo>
                <a:cubicBezTo>
                  <a:pt x="0" y="704548"/>
                  <a:pt x="66523" y="1206500"/>
                  <a:pt x="429380" y="1336524"/>
                </a:cubicBezTo>
                <a:cubicBezTo>
                  <a:pt x="792237" y="1466548"/>
                  <a:pt x="1926166" y="1433286"/>
                  <a:pt x="2279952" y="1282096"/>
                </a:cubicBezTo>
                <a:cubicBezTo>
                  <a:pt x="2633738" y="1130906"/>
                  <a:pt x="2567214" y="616857"/>
                  <a:pt x="2552095" y="4112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52"/>
          <p:cNvSpPr>
            <a:spLocks noChangeAspect="1" noChangeArrowheads="1"/>
          </p:cNvSpPr>
          <p:nvPr/>
        </p:nvSpPr>
        <p:spPr bwMode="auto">
          <a:xfrm>
            <a:off x="2911475" y="3354267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43" name="Oval 53"/>
          <p:cNvSpPr>
            <a:spLocks noChangeAspect="1" noChangeArrowheads="1"/>
          </p:cNvSpPr>
          <p:nvPr/>
        </p:nvSpPr>
        <p:spPr bwMode="auto">
          <a:xfrm>
            <a:off x="6262687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44" name="Oval 54"/>
          <p:cNvSpPr>
            <a:spLocks noChangeAspect="1" noChangeArrowheads="1"/>
          </p:cNvSpPr>
          <p:nvPr/>
        </p:nvSpPr>
        <p:spPr bwMode="auto">
          <a:xfrm>
            <a:off x="6070600" y="45702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45" name="Oval 55"/>
          <p:cNvSpPr>
            <a:spLocks noChangeAspect="1" noChangeArrowheads="1"/>
          </p:cNvSpPr>
          <p:nvPr/>
        </p:nvSpPr>
        <p:spPr bwMode="auto">
          <a:xfrm>
            <a:off x="3567112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3937000" y="3732092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47" name="Oval 57"/>
          <p:cNvSpPr>
            <a:spLocks noChangeAspect="1" noChangeArrowheads="1"/>
          </p:cNvSpPr>
          <p:nvPr/>
        </p:nvSpPr>
        <p:spPr bwMode="auto">
          <a:xfrm>
            <a:off x="3595687" y="4621092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48" name="Oval 58"/>
          <p:cNvSpPr>
            <a:spLocks noChangeAspect="1" noChangeArrowheads="1"/>
          </p:cNvSpPr>
          <p:nvPr/>
        </p:nvSpPr>
        <p:spPr bwMode="auto">
          <a:xfrm>
            <a:off x="5865812" y="3732093"/>
            <a:ext cx="246062" cy="249237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49" name="Oval 59"/>
          <p:cNvSpPr>
            <a:spLocks noChangeAspect="1" noChangeArrowheads="1"/>
          </p:cNvSpPr>
          <p:nvPr/>
        </p:nvSpPr>
        <p:spPr bwMode="auto">
          <a:xfrm>
            <a:off x="4435475" y="41130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50" name="AutoShape 60"/>
          <p:cNvCxnSpPr>
            <a:cxnSpLocks noChangeShapeType="1"/>
          </p:cNvCxnSpPr>
          <p:nvPr/>
        </p:nvCxnSpPr>
        <p:spPr bwMode="auto">
          <a:xfrm flipV="1">
            <a:off x="3157538" y="3406654"/>
            <a:ext cx="446087" cy="71438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1" name="AutoShape 61"/>
          <p:cNvCxnSpPr>
            <a:cxnSpLocks noChangeShapeType="1"/>
          </p:cNvCxnSpPr>
          <p:nvPr/>
        </p:nvCxnSpPr>
        <p:spPr bwMode="auto">
          <a:xfrm>
            <a:off x="3121024" y="3563818"/>
            <a:ext cx="852488" cy="204787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2" name="AutoShape 62"/>
          <p:cNvCxnSpPr>
            <a:cxnSpLocks noChangeShapeType="1"/>
          </p:cNvCxnSpPr>
          <p:nvPr/>
        </p:nvCxnSpPr>
        <p:spPr bwMode="auto">
          <a:xfrm>
            <a:off x="3035300" y="3600330"/>
            <a:ext cx="684213" cy="10207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3" name="AutoShape 63"/>
          <p:cNvCxnSpPr>
            <a:cxnSpLocks noChangeShapeType="1"/>
          </p:cNvCxnSpPr>
          <p:nvPr/>
        </p:nvCxnSpPr>
        <p:spPr bwMode="auto">
          <a:xfrm flipV="1">
            <a:off x="4146549" y="3320930"/>
            <a:ext cx="2116138" cy="4476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4" name="AutoShape 64"/>
          <p:cNvCxnSpPr>
            <a:cxnSpLocks noChangeShapeType="1"/>
          </p:cNvCxnSpPr>
          <p:nvPr/>
        </p:nvCxnSpPr>
        <p:spPr bwMode="auto">
          <a:xfrm flipV="1">
            <a:off x="6075362" y="3443168"/>
            <a:ext cx="311150" cy="32543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>
            <a:off x="4146549" y="3941642"/>
            <a:ext cx="325438" cy="207962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>
            <a:off x="4645025" y="4322643"/>
            <a:ext cx="1425575" cy="3714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V="1">
            <a:off x="4681538" y="3857505"/>
            <a:ext cx="1184275" cy="37941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9" name="AutoShape 68"/>
          <p:cNvCxnSpPr>
            <a:cxnSpLocks noChangeShapeType="1"/>
          </p:cNvCxnSpPr>
          <p:nvPr/>
        </p:nvCxnSpPr>
        <p:spPr bwMode="auto">
          <a:xfrm>
            <a:off x="5989638" y="3981330"/>
            <a:ext cx="204787" cy="5889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0" name="AutoShape 69"/>
          <p:cNvCxnSpPr>
            <a:cxnSpLocks noChangeAspect="1" noChangeShapeType="1"/>
          </p:cNvCxnSpPr>
          <p:nvPr/>
        </p:nvCxnSpPr>
        <p:spPr bwMode="auto">
          <a:xfrm flipH="1">
            <a:off x="4645025" y="3406654"/>
            <a:ext cx="1654175" cy="74295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61" name="AutoShape 70"/>
          <p:cNvCxnSpPr>
            <a:cxnSpLocks noChangeShapeType="1"/>
          </p:cNvCxnSpPr>
          <p:nvPr/>
        </p:nvCxnSpPr>
        <p:spPr bwMode="auto">
          <a:xfrm flipH="1">
            <a:off x="3805238" y="3978154"/>
            <a:ext cx="255587" cy="679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2" name="AutoShape 71"/>
          <p:cNvCxnSpPr>
            <a:cxnSpLocks noChangeShapeType="1"/>
          </p:cNvCxnSpPr>
          <p:nvPr/>
        </p:nvCxnSpPr>
        <p:spPr bwMode="auto">
          <a:xfrm flipV="1">
            <a:off x="3841749" y="4322643"/>
            <a:ext cx="630238" cy="4222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63" name="AutoShape 72"/>
          <p:cNvCxnSpPr>
            <a:cxnSpLocks noChangeShapeType="1"/>
          </p:cNvCxnSpPr>
          <p:nvPr/>
        </p:nvCxnSpPr>
        <p:spPr bwMode="auto">
          <a:xfrm flipV="1">
            <a:off x="3813175" y="3233617"/>
            <a:ext cx="2486025" cy="87312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4" name="AutoShape 73"/>
          <p:cNvCxnSpPr>
            <a:cxnSpLocks noChangeShapeType="1"/>
          </p:cNvCxnSpPr>
          <p:nvPr/>
        </p:nvCxnSpPr>
        <p:spPr bwMode="auto">
          <a:xfrm>
            <a:off x="3841750" y="4744918"/>
            <a:ext cx="2265363" cy="349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7539038" y="3718979"/>
            <a:ext cx="3630107" cy="6401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92075" tIns="73152" rIns="92075" bIns="73152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 S         	=  {4, 5, 8}</a:t>
            </a:r>
          </a:p>
          <a:p>
            <a:pPr eaLnBrk="0" hangingPunct="0"/>
            <a:r>
              <a:rPr kumimoji="1" lang="en-U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Cutset</a:t>
            </a:r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=  (5,6), (5,7), (3,4), (3,5), (</a:t>
            </a:r>
            <a:r>
              <a:rPr kumimoji="1"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7,8)</a:t>
            </a:r>
            <a:endParaRPr kumimoji="1"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4124" y="395275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318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Cycles and Cuts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152650" y="1462638"/>
            <a:ext cx="7886700" cy="987361"/>
          </a:xfrm>
        </p:spPr>
        <p:txBody>
          <a:bodyPr anchor="t">
            <a:normAutofit/>
          </a:bodyPr>
          <a:lstStyle/>
          <a:p>
            <a:r>
              <a:rPr lang="en-US" b="1" dirty="0"/>
              <a:t>Fact: </a:t>
            </a:r>
            <a:r>
              <a:rPr lang="en-US" dirty="0"/>
              <a:t>a cycle and a </a:t>
            </a:r>
            <a:r>
              <a:rPr lang="en-US" dirty="0" err="1"/>
              <a:t>cutset</a:t>
            </a:r>
            <a:r>
              <a:rPr lang="en-US" dirty="0"/>
              <a:t> intersect in an even number of edges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166658" y="3588687"/>
            <a:ext cx="2633738" cy="1466548"/>
          </a:xfrm>
          <a:custGeom>
            <a:avLst/>
            <a:gdLst>
              <a:gd name="connsiteX0" fmla="*/ 2552095 w 2633738"/>
              <a:gd name="connsiteY0" fmla="*/ 411238 h 1466548"/>
              <a:gd name="connsiteX1" fmla="*/ 2189237 w 2633738"/>
              <a:gd name="connsiteY1" fmla="*/ 48381 h 1466548"/>
              <a:gd name="connsiteX2" fmla="*/ 1046237 w 2633738"/>
              <a:gd name="connsiteY2" fmla="*/ 120953 h 1466548"/>
              <a:gd name="connsiteX3" fmla="*/ 102809 w 2633738"/>
              <a:gd name="connsiteY3" fmla="*/ 501953 h 1466548"/>
              <a:gd name="connsiteX4" fmla="*/ 429380 w 2633738"/>
              <a:gd name="connsiteY4" fmla="*/ 1336524 h 1466548"/>
              <a:gd name="connsiteX5" fmla="*/ 2279952 w 2633738"/>
              <a:gd name="connsiteY5" fmla="*/ 1282096 h 1466548"/>
              <a:gd name="connsiteX6" fmla="*/ 2552095 w 2633738"/>
              <a:gd name="connsiteY6" fmla="*/ 411238 h 14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738" h="1466548">
                <a:moveTo>
                  <a:pt x="2552095" y="411238"/>
                </a:moveTo>
                <a:cubicBezTo>
                  <a:pt x="2536976" y="205619"/>
                  <a:pt x="2440213" y="96762"/>
                  <a:pt x="2189237" y="48381"/>
                </a:cubicBezTo>
                <a:cubicBezTo>
                  <a:pt x="1938261" y="0"/>
                  <a:pt x="1393975" y="45358"/>
                  <a:pt x="1046237" y="120953"/>
                </a:cubicBezTo>
                <a:cubicBezTo>
                  <a:pt x="698499" y="196548"/>
                  <a:pt x="205619" y="299358"/>
                  <a:pt x="102809" y="501953"/>
                </a:cubicBezTo>
                <a:cubicBezTo>
                  <a:pt x="0" y="704548"/>
                  <a:pt x="66523" y="1206500"/>
                  <a:pt x="429380" y="1336524"/>
                </a:cubicBezTo>
                <a:cubicBezTo>
                  <a:pt x="792237" y="1466548"/>
                  <a:pt x="1926166" y="1433286"/>
                  <a:pt x="2279952" y="1282096"/>
                </a:cubicBezTo>
                <a:cubicBezTo>
                  <a:pt x="2633738" y="1130906"/>
                  <a:pt x="2567214" y="616857"/>
                  <a:pt x="2552095" y="4112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52"/>
          <p:cNvSpPr>
            <a:spLocks noChangeAspect="1" noChangeArrowheads="1"/>
          </p:cNvSpPr>
          <p:nvPr/>
        </p:nvSpPr>
        <p:spPr bwMode="auto">
          <a:xfrm>
            <a:off x="2911475" y="3354267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43" name="Oval 53"/>
          <p:cNvSpPr>
            <a:spLocks noChangeAspect="1" noChangeArrowheads="1"/>
          </p:cNvSpPr>
          <p:nvPr/>
        </p:nvSpPr>
        <p:spPr bwMode="auto">
          <a:xfrm>
            <a:off x="6262687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44" name="Oval 54"/>
          <p:cNvSpPr>
            <a:spLocks noChangeAspect="1" noChangeArrowheads="1"/>
          </p:cNvSpPr>
          <p:nvPr/>
        </p:nvSpPr>
        <p:spPr bwMode="auto">
          <a:xfrm>
            <a:off x="6070600" y="45702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45" name="Oval 55"/>
          <p:cNvSpPr>
            <a:spLocks noChangeAspect="1" noChangeArrowheads="1"/>
          </p:cNvSpPr>
          <p:nvPr/>
        </p:nvSpPr>
        <p:spPr bwMode="auto">
          <a:xfrm>
            <a:off x="3567112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3937000" y="3732092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47" name="Oval 57"/>
          <p:cNvSpPr>
            <a:spLocks noChangeAspect="1" noChangeArrowheads="1"/>
          </p:cNvSpPr>
          <p:nvPr/>
        </p:nvSpPr>
        <p:spPr bwMode="auto">
          <a:xfrm>
            <a:off x="3595687" y="4621092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48" name="Oval 58"/>
          <p:cNvSpPr>
            <a:spLocks noChangeAspect="1" noChangeArrowheads="1"/>
          </p:cNvSpPr>
          <p:nvPr/>
        </p:nvSpPr>
        <p:spPr bwMode="auto">
          <a:xfrm>
            <a:off x="5865812" y="3732093"/>
            <a:ext cx="246062" cy="249237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49" name="Oval 59"/>
          <p:cNvSpPr>
            <a:spLocks noChangeAspect="1" noChangeArrowheads="1"/>
          </p:cNvSpPr>
          <p:nvPr/>
        </p:nvSpPr>
        <p:spPr bwMode="auto">
          <a:xfrm>
            <a:off x="4435475" y="41130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50" name="AutoShape 60"/>
          <p:cNvCxnSpPr>
            <a:cxnSpLocks noChangeShapeType="1"/>
          </p:cNvCxnSpPr>
          <p:nvPr/>
        </p:nvCxnSpPr>
        <p:spPr bwMode="auto">
          <a:xfrm flipV="1">
            <a:off x="3157538" y="3406654"/>
            <a:ext cx="446087" cy="714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1" name="AutoShape 61"/>
          <p:cNvCxnSpPr>
            <a:cxnSpLocks noChangeShapeType="1"/>
          </p:cNvCxnSpPr>
          <p:nvPr/>
        </p:nvCxnSpPr>
        <p:spPr bwMode="auto">
          <a:xfrm>
            <a:off x="3121024" y="3563818"/>
            <a:ext cx="852488" cy="2047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2" name="AutoShape 62"/>
          <p:cNvCxnSpPr>
            <a:cxnSpLocks noChangeShapeType="1"/>
          </p:cNvCxnSpPr>
          <p:nvPr/>
        </p:nvCxnSpPr>
        <p:spPr bwMode="auto">
          <a:xfrm>
            <a:off x="3035300" y="3600330"/>
            <a:ext cx="684213" cy="10207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3" name="AutoShape 63"/>
          <p:cNvCxnSpPr>
            <a:cxnSpLocks noChangeShapeType="1"/>
          </p:cNvCxnSpPr>
          <p:nvPr/>
        </p:nvCxnSpPr>
        <p:spPr bwMode="auto">
          <a:xfrm flipV="1">
            <a:off x="4146549" y="3320930"/>
            <a:ext cx="2116138" cy="4476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4" name="AutoShape 64"/>
          <p:cNvCxnSpPr>
            <a:cxnSpLocks noChangeShapeType="1"/>
          </p:cNvCxnSpPr>
          <p:nvPr/>
        </p:nvCxnSpPr>
        <p:spPr bwMode="auto">
          <a:xfrm flipV="1">
            <a:off x="6075362" y="3443168"/>
            <a:ext cx="311150" cy="32543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>
            <a:off x="4146549" y="3941642"/>
            <a:ext cx="325438" cy="207962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>
            <a:off x="4645025" y="4322643"/>
            <a:ext cx="1425575" cy="3714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V="1">
            <a:off x="4681538" y="3857505"/>
            <a:ext cx="1184275" cy="37941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9" name="AutoShape 68"/>
          <p:cNvCxnSpPr>
            <a:cxnSpLocks noChangeShapeType="1"/>
          </p:cNvCxnSpPr>
          <p:nvPr/>
        </p:nvCxnSpPr>
        <p:spPr bwMode="auto">
          <a:xfrm>
            <a:off x="5989638" y="3981330"/>
            <a:ext cx="204787" cy="5889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0" name="AutoShape 69"/>
          <p:cNvCxnSpPr>
            <a:cxnSpLocks noChangeAspect="1" noChangeShapeType="1"/>
          </p:cNvCxnSpPr>
          <p:nvPr/>
        </p:nvCxnSpPr>
        <p:spPr bwMode="auto">
          <a:xfrm flipH="1">
            <a:off x="4645025" y="3406654"/>
            <a:ext cx="1654175" cy="74295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61" name="AutoShape 70"/>
          <p:cNvCxnSpPr>
            <a:cxnSpLocks noChangeShapeType="1"/>
          </p:cNvCxnSpPr>
          <p:nvPr/>
        </p:nvCxnSpPr>
        <p:spPr bwMode="auto">
          <a:xfrm flipH="1">
            <a:off x="3805238" y="3978154"/>
            <a:ext cx="255587" cy="67945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2" name="AutoShape 71"/>
          <p:cNvCxnSpPr>
            <a:cxnSpLocks noChangeShapeType="1"/>
          </p:cNvCxnSpPr>
          <p:nvPr/>
        </p:nvCxnSpPr>
        <p:spPr bwMode="auto">
          <a:xfrm flipV="1">
            <a:off x="3841749" y="4322643"/>
            <a:ext cx="630238" cy="4222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3" name="AutoShape 72"/>
          <p:cNvCxnSpPr>
            <a:cxnSpLocks noChangeShapeType="1"/>
          </p:cNvCxnSpPr>
          <p:nvPr/>
        </p:nvCxnSpPr>
        <p:spPr bwMode="auto">
          <a:xfrm flipV="1">
            <a:off x="3813175" y="3233617"/>
            <a:ext cx="2486025" cy="8731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4" name="AutoShape 73"/>
          <p:cNvCxnSpPr>
            <a:cxnSpLocks noChangeShapeType="1"/>
          </p:cNvCxnSpPr>
          <p:nvPr/>
        </p:nvCxnSpPr>
        <p:spPr bwMode="auto">
          <a:xfrm>
            <a:off x="3841750" y="4744918"/>
            <a:ext cx="2265363" cy="349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7539038" y="3718979"/>
            <a:ext cx="3630107" cy="6401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92075" tIns="73152" rIns="92075" bIns="73152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 S         	=  {4, 5, 8}</a:t>
            </a:r>
          </a:p>
          <a:p>
            <a:pPr eaLnBrk="0" hangingPunct="0"/>
            <a:r>
              <a:rPr kumimoji="1" lang="en-U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Cutset</a:t>
            </a:r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=  (5,6), (5,7), (3,4), (3,5), (</a:t>
            </a:r>
            <a:r>
              <a:rPr kumimoji="1"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7,8)</a:t>
            </a:r>
            <a:endParaRPr kumimoji="1"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4124" y="395275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2774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Cycles and Cuts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152650" y="1462638"/>
            <a:ext cx="7886700" cy="987361"/>
          </a:xfrm>
        </p:spPr>
        <p:txBody>
          <a:bodyPr anchor="t">
            <a:normAutofit/>
          </a:bodyPr>
          <a:lstStyle/>
          <a:p>
            <a:r>
              <a:rPr lang="en-US" b="1" dirty="0"/>
              <a:t>Fact: </a:t>
            </a:r>
            <a:r>
              <a:rPr lang="en-US" dirty="0"/>
              <a:t>a cycle and a </a:t>
            </a:r>
            <a:r>
              <a:rPr lang="en-US" dirty="0" err="1"/>
              <a:t>cutset</a:t>
            </a:r>
            <a:r>
              <a:rPr lang="en-US" dirty="0"/>
              <a:t> intersect in an even number of </a:t>
            </a:r>
            <a:r>
              <a:rPr lang="en-US" dirty="0" smtClean="0"/>
              <a:t>edges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166658" y="3588687"/>
            <a:ext cx="2633738" cy="1466548"/>
          </a:xfrm>
          <a:custGeom>
            <a:avLst/>
            <a:gdLst>
              <a:gd name="connsiteX0" fmla="*/ 2552095 w 2633738"/>
              <a:gd name="connsiteY0" fmla="*/ 411238 h 1466548"/>
              <a:gd name="connsiteX1" fmla="*/ 2189237 w 2633738"/>
              <a:gd name="connsiteY1" fmla="*/ 48381 h 1466548"/>
              <a:gd name="connsiteX2" fmla="*/ 1046237 w 2633738"/>
              <a:gd name="connsiteY2" fmla="*/ 120953 h 1466548"/>
              <a:gd name="connsiteX3" fmla="*/ 102809 w 2633738"/>
              <a:gd name="connsiteY3" fmla="*/ 501953 h 1466548"/>
              <a:gd name="connsiteX4" fmla="*/ 429380 w 2633738"/>
              <a:gd name="connsiteY4" fmla="*/ 1336524 h 1466548"/>
              <a:gd name="connsiteX5" fmla="*/ 2279952 w 2633738"/>
              <a:gd name="connsiteY5" fmla="*/ 1282096 h 1466548"/>
              <a:gd name="connsiteX6" fmla="*/ 2552095 w 2633738"/>
              <a:gd name="connsiteY6" fmla="*/ 411238 h 14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738" h="1466548">
                <a:moveTo>
                  <a:pt x="2552095" y="411238"/>
                </a:moveTo>
                <a:cubicBezTo>
                  <a:pt x="2536976" y="205619"/>
                  <a:pt x="2440213" y="96762"/>
                  <a:pt x="2189237" y="48381"/>
                </a:cubicBezTo>
                <a:cubicBezTo>
                  <a:pt x="1938261" y="0"/>
                  <a:pt x="1393975" y="45358"/>
                  <a:pt x="1046237" y="120953"/>
                </a:cubicBezTo>
                <a:cubicBezTo>
                  <a:pt x="698499" y="196548"/>
                  <a:pt x="205619" y="299358"/>
                  <a:pt x="102809" y="501953"/>
                </a:cubicBezTo>
                <a:cubicBezTo>
                  <a:pt x="0" y="704548"/>
                  <a:pt x="66523" y="1206500"/>
                  <a:pt x="429380" y="1336524"/>
                </a:cubicBezTo>
                <a:cubicBezTo>
                  <a:pt x="792237" y="1466548"/>
                  <a:pt x="1926166" y="1433286"/>
                  <a:pt x="2279952" y="1282096"/>
                </a:cubicBezTo>
                <a:cubicBezTo>
                  <a:pt x="2633738" y="1130906"/>
                  <a:pt x="2567214" y="616857"/>
                  <a:pt x="2552095" y="4112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52"/>
          <p:cNvSpPr>
            <a:spLocks noChangeAspect="1" noChangeArrowheads="1"/>
          </p:cNvSpPr>
          <p:nvPr/>
        </p:nvSpPr>
        <p:spPr bwMode="auto">
          <a:xfrm>
            <a:off x="2911475" y="3354267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43" name="Oval 53"/>
          <p:cNvSpPr>
            <a:spLocks noChangeAspect="1" noChangeArrowheads="1"/>
          </p:cNvSpPr>
          <p:nvPr/>
        </p:nvSpPr>
        <p:spPr bwMode="auto">
          <a:xfrm>
            <a:off x="6262687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44" name="Oval 54"/>
          <p:cNvSpPr>
            <a:spLocks noChangeAspect="1" noChangeArrowheads="1"/>
          </p:cNvSpPr>
          <p:nvPr/>
        </p:nvSpPr>
        <p:spPr bwMode="auto">
          <a:xfrm>
            <a:off x="6070600" y="45702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45" name="Oval 55"/>
          <p:cNvSpPr>
            <a:spLocks noChangeAspect="1" noChangeArrowheads="1"/>
          </p:cNvSpPr>
          <p:nvPr/>
        </p:nvSpPr>
        <p:spPr bwMode="auto">
          <a:xfrm>
            <a:off x="3567112" y="319710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3937000" y="3732092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47" name="Oval 57"/>
          <p:cNvSpPr>
            <a:spLocks noChangeAspect="1" noChangeArrowheads="1"/>
          </p:cNvSpPr>
          <p:nvPr/>
        </p:nvSpPr>
        <p:spPr bwMode="auto">
          <a:xfrm>
            <a:off x="3595687" y="4621092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48" name="Oval 58"/>
          <p:cNvSpPr>
            <a:spLocks noChangeAspect="1" noChangeArrowheads="1"/>
          </p:cNvSpPr>
          <p:nvPr/>
        </p:nvSpPr>
        <p:spPr bwMode="auto">
          <a:xfrm>
            <a:off x="5865812" y="3732093"/>
            <a:ext cx="246062" cy="249237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49" name="Oval 59"/>
          <p:cNvSpPr>
            <a:spLocks noChangeAspect="1" noChangeArrowheads="1"/>
          </p:cNvSpPr>
          <p:nvPr/>
        </p:nvSpPr>
        <p:spPr bwMode="auto">
          <a:xfrm>
            <a:off x="4435475" y="411309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50" name="AutoShape 60"/>
          <p:cNvCxnSpPr>
            <a:cxnSpLocks noChangeShapeType="1"/>
          </p:cNvCxnSpPr>
          <p:nvPr/>
        </p:nvCxnSpPr>
        <p:spPr bwMode="auto">
          <a:xfrm flipV="1">
            <a:off x="3157538" y="3406654"/>
            <a:ext cx="446087" cy="714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1" name="AutoShape 61"/>
          <p:cNvCxnSpPr>
            <a:cxnSpLocks noChangeShapeType="1"/>
          </p:cNvCxnSpPr>
          <p:nvPr/>
        </p:nvCxnSpPr>
        <p:spPr bwMode="auto">
          <a:xfrm>
            <a:off x="3121024" y="3563818"/>
            <a:ext cx="852488" cy="2047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2" name="AutoShape 62"/>
          <p:cNvCxnSpPr>
            <a:cxnSpLocks noChangeShapeType="1"/>
          </p:cNvCxnSpPr>
          <p:nvPr/>
        </p:nvCxnSpPr>
        <p:spPr bwMode="auto">
          <a:xfrm>
            <a:off x="3035300" y="3600330"/>
            <a:ext cx="684213" cy="10207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3" name="AutoShape 63"/>
          <p:cNvCxnSpPr>
            <a:cxnSpLocks noChangeShapeType="1"/>
          </p:cNvCxnSpPr>
          <p:nvPr/>
        </p:nvCxnSpPr>
        <p:spPr bwMode="auto">
          <a:xfrm flipV="1">
            <a:off x="4146549" y="3320930"/>
            <a:ext cx="2116138" cy="4476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4" name="AutoShape 64"/>
          <p:cNvCxnSpPr>
            <a:cxnSpLocks noChangeShapeType="1"/>
          </p:cNvCxnSpPr>
          <p:nvPr/>
        </p:nvCxnSpPr>
        <p:spPr bwMode="auto">
          <a:xfrm flipV="1">
            <a:off x="6075362" y="3443168"/>
            <a:ext cx="311150" cy="32543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>
            <a:off x="4146549" y="3941642"/>
            <a:ext cx="325438" cy="207962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>
            <a:off x="4645025" y="4322643"/>
            <a:ext cx="1425575" cy="3714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V="1">
            <a:off x="4681538" y="3857505"/>
            <a:ext cx="1184275" cy="37941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9" name="AutoShape 68"/>
          <p:cNvCxnSpPr>
            <a:cxnSpLocks noChangeShapeType="1"/>
          </p:cNvCxnSpPr>
          <p:nvPr/>
        </p:nvCxnSpPr>
        <p:spPr bwMode="auto">
          <a:xfrm>
            <a:off x="5989638" y="3981330"/>
            <a:ext cx="204787" cy="5889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0" name="AutoShape 69"/>
          <p:cNvCxnSpPr>
            <a:cxnSpLocks noChangeAspect="1" noChangeShapeType="1"/>
          </p:cNvCxnSpPr>
          <p:nvPr/>
        </p:nvCxnSpPr>
        <p:spPr bwMode="auto">
          <a:xfrm flipH="1">
            <a:off x="4645025" y="3406654"/>
            <a:ext cx="1654175" cy="74295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61" name="AutoShape 70"/>
          <p:cNvCxnSpPr>
            <a:cxnSpLocks noChangeShapeType="1"/>
          </p:cNvCxnSpPr>
          <p:nvPr/>
        </p:nvCxnSpPr>
        <p:spPr bwMode="auto">
          <a:xfrm flipH="1">
            <a:off x="3805238" y="3978154"/>
            <a:ext cx="255587" cy="67945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62" name="AutoShape 71"/>
          <p:cNvCxnSpPr>
            <a:cxnSpLocks noChangeShapeType="1"/>
          </p:cNvCxnSpPr>
          <p:nvPr/>
        </p:nvCxnSpPr>
        <p:spPr bwMode="auto">
          <a:xfrm flipV="1">
            <a:off x="3841749" y="4322643"/>
            <a:ext cx="630238" cy="4222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3" name="AutoShape 72"/>
          <p:cNvCxnSpPr>
            <a:cxnSpLocks noChangeShapeType="1"/>
          </p:cNvCxnSpPr>
          <p:nvPr/>
        </p:nvCxnSpPr>
        <p:spPr bwMode="auto">
          <a:xfrm flipV="1">
            <a:off x="3813175" y="3233617"/>
            <a:ext cx="2486025" cy="8731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64" name="AutoShape 73"/>
          <p:cNvCxnSpPr>
            <a:cxnSpLocks noChangeShapeType="1"/>
          </p:cNvCxnSpPr>
          <p:nvPr/>
        </p:nvCxnSpPr>
        <p:spPr bwMode="auto">
          <a:xfrm>
            <a:off x="3841750" y="4744918"/>
            <a:ext cx="2265363" cy="349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7539038" y="3718979"/>
            <a:ext cx="3630107" cy="6401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92075" tIns="73152" rIns="92075" bIns="73152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 S         	=  {4, 5, 8}</a:t>
            </a:r>
          </a:p>
          <a:p>
            <a:pPr eaLnBrk="0" hangingPunct="0"/>
            <a:r>
              <a:rPr kumimoji="1" lang="en-U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Cutset</a:t>
            </a:r>
            <a:r>
              <a:rPr kumimoji="1" 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=  (5,6), (5,7), (3,4), (3,5), (</a:t>
            </a:r>
            <a:r>
              <a:rPr kumimoji="1"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7,8)</a:t>
            </a:r>
            <a:endParaRPr kumimoji="1"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4124" y="395275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148681" y="5494908"/>
            <a:ext cx="7886700" cy="987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a cycle crosses the cut once, it must cross again to finish the cycle!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02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Cycles and Cuts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152650" y="1462638"/>
            <a:ext cx="7886700" cy="5100208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Fact: </a:t>
            </a:r>
            <a:r>
              <a:rPr lang="en-US" dirty="0" smtClean="0"/>
              <a:t>removing an edge from a cycle doesn’t disconnect any nodes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undirected cycle implies a path in both directions!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5138931" y="3415067"/>
            <a:ext cx="2633738" cy="1466548"/>
          </a:xfrm>
          <a:custGeom>
            <a:avLst/>
            <a:gdLst>
              <a:gd name="connsiteX0" fmla="*/ 2552095 w 2633738"/>
              <a:gd name="connsiteY0" fmla="*/ 411238 h 1466548"/>
              <a:gd name="connsiteX1" fmla="*/ 2189237 w 2633738"/>
              <a:gd name="connsiteY1" fmla="*/ 48381 h 1466548"/>
              <a:gd name="connsiteX2" fmla="*/ 1046237 w 2633738"/>
              <a:gd name="connsiteY2" fmla="*/ 120953 h 1466548"/>
              <a:gd name="connsiteX3" fmla="*/ 102809 w 2633738"/>
              <a:gd name="connsiteY3" fmla="*/ 501953 h 1466548"/>
              <a:gd name="connsiteX4" fmla="*/ 429380 w 2633738"/>
              <a:gd name="connsiteY4" fmla="*/ 1336524 h 1466548"/>
              <a:gd name="connsiteX5" fmla="*/ 2279952 w 2633738"/>
              <a:gd name="connsiteY5" fmla="*/ 1282096 h 1466548"/>
              <a:gd name="connsiteX6" fmla="*/ 2552095 w 2633738"/>
              <a:gd name="connsiteY6" fmla="*/ 411238 h 14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738" h="1466548">
                <a:moveTo>
                  <a:pt x="2552095" y="411238"/>
                </a:moveTo>
                <a:cubicBezTo>
                  <a:pt x="2536976" y="205619"/>
                  <a:pt x="2440213" y="96762"/>
                  <a:pt x="2189237" y="48381"/>
                </a:cubicBezTo>
                <a:cubicBezTo>
                  <a:pt x="1938261" y="0"/>
                  <a:pt x="1393975" y="45358"/>
                  <a:pt x="1046237" y="120953"/>
                </a:cubicBezTo>
                <a:cubicBezTo>
                  <a:pt x="698499" y="196548"/>
                  <a:pt x="205619" y="299358"/>
                  <a:pt x="102809" y="501953"/>
                </a:cubicBezTo>
                <a:cubicBezTo>
                  <a:pt x="0" y="704548"/>
                  <a:pt x="66523" y="1206500"/>
                  <a:pt x="429380" y="1336524"/>
                </a:cubicBezTo>
                <a:cubicBezTo>
                  <a:pt x="792237" y="1466548"/>
                  <a:pt x="1926166" y="1433286"/>
                  <a:pt x="2279952" y="1282096"/>
                </a:cubicBezTo>
                <a:cubicBezTo>
                  <a:pt x="2633738" y="1130906"/>
                  <a:pt x="2567214" y="616857"/>
                  <a:pt x="2552095" y="4112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52"/>
          <p:cNvSpPr>
            <a:spLocks noChangeAspect="1" noChangeArrowheads="1"/>
          </p:cNvSpPr>
          <p:nvPr/>
        </p:nvSpPr>
        <p:spPr bwMode="auto">
          <a:xfrm>
            <a:off x="3883748" y="3180647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31" name="Oval 53"/>
          <p:cNvSpPr>
            <a:spLocks noChangeAspect="1" noChangeArrowheads="1"/>
          </p:cNvSpPr>
          <p:nvPr/>
        </p:nvSpPr>
        <p:spPr bwMode="auto">
          <a:xfrm>
            <a:off x="7234960" y="302348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32" name="Oval 54"/>
          <p:cNvSpPr>
            <a:spLocks noChangeAspect="1" noChangeArrowheads="1"/>
          </p:cNvSpPr>
          <p:nvPr/>
        </p:nvSpPr>
        <p:spPr bwMode="auto">
          <a:xfrm>
            <a:off x="7042873" y="439667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3" name="Oval 55"/>
          <p:cNvSpPr>
            <a:spLocks noChangeAspect="1" noChangeArrowheads="1"/>
          </p:cNvSpPr>
          <p:nvPr/>
        </p:nvSpPr>
        <p:spPr bwMode="auto">
          <a:xfrm>
            <a:off x="4539385" y="3023485"/>
            <a:ext cx="246062" cy="2460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34" name="Oval 56"/>
          <p:cNvSpPr>
            <a:spLocks noChangeAspect="1" noChangeArrowheads="1"/>
          </p:cNvSpPr>
          <p:nvPr/>
        </p:nvSpPr>
        <p:spPr bwMode="auto">
          <a:xfrm>
            <a:off x="4909273" y="3558472"/>
            <a:ext cx="246063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35" name="Oval 57"/>
          <p:cNvSpPr>
            <a:spLocks noChangeAspect="1" noChangeArrowheads="1"/>
          </p:cNvSpPr>
          <p:nvPr/>
        </p:nvSpPr>
        <p:spPr bwMode="auto">
          <a:xfrm>
            <a:off x="4567960" y="4447472"/>
            <a:ext cx="246062" cy="2460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36" name="Oval 58"/>
          <p:cNvSpPr>
            <a:spLocks noChangeAspect="1" noChangeArrowheads="1"/>
          </p:cNvSpPr>
          <p:nvPr/>
        </p:nvSpPr>
        <p:spPr bwMode="auto">
          <a:xfrm>
            <a:off x="6838085" y="3558473"/>
            <a:ext cx="246062" cy="249237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37" name="Oval 59"/>
          <p:cNvSpPr>
            <a:spLocks noChangeAspect="1" noChangeArrowheads="1"/>
          </p:cNvSpPr>
          <p:nvPr/>
        </p:nvSpPr>
        <p:spPr bwMode="auto">
          <a:xfrm>
            <a:off x="5407748" y="3939472"/>
            <a:ext cx="246063" cy="246062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cxnSp>
        <p:nvCxnSpPr>
          <p:cNvPr id="38" name="AutoShape 60"/>
          <p:cNvCxnSpPr>
            <a:cxnSpLocks noChangeShapeType="1"/>
          </p:cNvCxnSpPr>
          <p:nvPr/>
        </p:nvCxnSpPr>
        <p:spPr bwMode="auto">
          <a:xfrm flipV="1">
            <a:off x="4129811" y="3233034"/>
            <a:ext cx="446087" cy="71438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39" name="AutoShape 61"/>
          <p:cNvCxnSpPr>
            <a:cxnSpLocks noChangeShapeType="1"/>
          </p:cNvCxnSpPr>
          <p:nvPr/>
        </p:nvCxnSpPr>
        <p:spPr bwMode="auto">
          <a:xfrm>
            <a:off x="4093297" y="3390198"/>
            <a:ext cx="852488" cy="204787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40" name="AutoShape 62"/>
          <p:cNvCxnSpPr>
            <a:cxnSpLocks noChangeShapeType="1"/>
          </p:cNvCxnSpPr>
          <p:nvPr/>
        </p:nvCxnSpPr>
        <p:spPr bwMode="auto">
          <a:xfrm>
            <a:off x="4007573" y="3426710"/>
            <a:ext cx="684213" cy="102076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41" name="AutoShape 63"/>
          <p:cNvCxnSpPr>
            <a:cxnSpLocks noChangeShapeType="1"/>
          </p:cNvCxnSpPr>
          <p:nvPr/>
        </p:nvCxnSpPr>
        <p:spPr bwMode="auto">
          <a:xfrm flipV="1">
            <a:off x="5118822" y="3147310"/>
            <a:ext cx="2116138" cy="4476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42" name="AutoShape 64"/>
          <p:cNvCxnSpPr>
            <a:cxnSpLocks noChangeShapeType="1"/>
          </p:cNvCxnSpPr>
          <p:nvPr/>
        </p:nvCxnSpPr>
        <p:spPr bwMode="auto">
          <a:xfrm flipV="1">
            <a:off x="7047635" y="3269548"/>
            <a:ext cx="311150" cy="32543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3" name="AutoShape 65"/>
          <p:cNvCxnSpPr>
            <a:cxnSpLocks noChangeShapeType="1"/>
          </p:cNvCxnSpPr>
          <p:nvPr/>
        </p:nvCxnSpPr>
        <p:spPr bwMode="auto">
          <a:xfrm>
            <a:off x="5118822" y="3768022"/>
            <a:ext cx="325438" cy="207962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ffectLst/>
        </p:spPr>
      </p:cxnSp>
      <p:cxnSp>
        <p:nvCxnSpPr>
          <p:cNvPr id="44" name="AutoShape 66"/>
          <p:cNvCxnSpPr>
            <a:cxnSpLocks noChangeShapeType="1"/>
          </p:cNvCxnSpPr>
          <p:nvPr/>
        </p:nvCxnSpPr>
        <p:spPr bwMode="auto">
          <a:xfrm>
            <a:off x="5617298" y="4149023"/>
            <a:ext cx="1425575" cy="3714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45" name="AutoShape 67"/>
          <p:cNvCxnSpPr>
            <a:cxnSpLocks noChangeShapeType="1"/>
          </p:cNvCxnSpPr>
          <p:nvPr/>
        </p:nvCxnSpPr>
        <p:spPr bwMode="auto">
          <a:xfrm flipV="1">
            <a:off x="5653811" y="3683885"/>
            <a:ext cx="1184275" cy="379413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46" name="AutoShape 68"/>
          <p:cNvCxnSpPr>
            <a:cxnSpLocks noChangeShapeType="1"/>
          </p:cNvCxnSpPr>
          <p:nvPr/>
        </p:nvCxnSpPr>
        <p:spPr bwMode="auto">
          <a:xfrm>
            <a:off x="6961911" y="3807710"/>
            <a:ext cx="204787" cy="5889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7" name="AutoShape 69"/>
          <p:cNvCxnSpPr>
            <a:cxnSpLocks noChangeAspect="1" noChangeShapeType="1"/>
          </p:cNvCxnSpPr>
          <p:nvPr/>
        </p:nvCxnSpPr>
        <p:spPr bwMode="auto">
          <a:xfrm flipH="1">
            <a:off x="5617298" y="3233034"/>
            <a:ext cx="1654175" cy="7429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8" name="AutoShape 70"/>
          <p:cNvCxnSpPr>
            <a:cxnSpLocks noChangeShapeType="1"/>
          </p:cNvCxnSpPr>
          <p:nvPr/>
        </p:nvCxnSpPr>
        <p:spPr bwMode="auto">
          <a:xfrm flipH="1">
            <a:off x="4777511" y="3804534"/>
            <a:ext cx="255587" cy="67945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49" name="AutoShape 71"/>
          <p:cNvCxnSpPr>
            <a:cxnSpLocks noChangeShapeType="1"/>
          </p:cNvCxnSpPr>
          <p:nvPr/>
        </p:nvCxnSpPr>
        <p:spPr bwMode="auto">
          <a:xfrm flipV="1">
            <a:off x="4814022" y="4149023"/>
            <a:ext cx="630238" cy="4222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50" name="AutoShape 72"/>
          <p:cNvCxnSpPr>
            <a:cxnSpLocks noChangeShapeType="1"/>
          </p:cNvCxnSpPr>
          <p:nvPr/>
        </p:nvCxnSpPr>
        <p:spPr bwMode="auto">
          <a:xfrm flipV="1">
            <a:off x="4785448" y="3059997"/>
            <a:ext cx="2486025" cy="87312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</p:cxnSp>
      <p:cxnSp>
        <p:nvCxnSpPr>
          <p:cNvPr id="51" name="AutoShape 73"/>
          <p:cNvCxnSpPr>
            <a:cxnSpLocks noChangeShapeType="1"/>
          </p:cNvCxnSpPr>
          <p:nvPr/>
        </p:nvCxnSpPr>
        <p:spPr bwMode="auto">
          <a:xfrm>
            <a:off x="4814023" y="4571298"/>
            <a:ext cx="2265363" cy="349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306397" y="377913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86358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Properties of MSTs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8"/>
                <a:ext cx="7886700" cy="4799266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Cut Property: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be a cut.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be the minimum weight edge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call such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safe edge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Cycle Property: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be a cycle.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be the maximum weight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. 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call such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useless edge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4799266"/>
              </a:xfrm>
              <a:blipFill rotWithShape="0">
                <a:blip r:embed="rId3"/>
                <a:stretch>
                  <a:fillRect l="-1391" t="-2160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9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as usual?</a:t>
            </a:r>
            <a:endParaRPr lang="en-US" dirty="0"/>
          </a:p>
        </p:txBody>
      </p:sp>
      <p:pic>
        <p:nvPicPr>
          <p:cNvPr id="1026" name="Picture 2" descr="his Is Fine creator explains the timelessness of his meme - The Ve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0" b="19895"/>
          <a:stretch/>
        </p:blipFill>
        <p:spPr bwMode="auto">
          <a:xfrm>
            <a:off x="2251759" y="1423686"/>
            <a:ext cx="8409490" cy="48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7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Cut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Cut Property: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be a cut.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be the minimum weight edge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  <a:blipFill rotWithShape="0">
                <a:blip r:embed="rId3"/>
                <a:stretch>
                  <a:fillRect l="-1391" t="-9942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6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7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8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9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0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1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2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13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1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3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4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5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, but does not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add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there must be a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The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contains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sz="2200" dirty="0" smtClean="0"/>
                  <a:t> edges crossing the cut,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{</m:t>
                    </m:r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  <m:r>
                      <a:rPr lang="en-US" sz="22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Replacing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would (</a:t>
                </a:r>
                <a:r>
                  <a:rPr lang="en-US" sz="2200" dirty="0" err="1" smtClean="0"/>
                  <a:t>i</a:t>
                </a:r>
                <a:r>
                  <a:rPr lang="en-US" sz="2200" dirty="0" smtClean="0"/>
                  <a:t>) still be a tree and (ii) have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blipFill rotWithShape="0">
                <a:blip r:embed="rId8"/>
                <a:stretch>
                  <a:fillRect l="-1282" t="-1013" b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85196" y="3187758"/>
            <a:ext cx="6192455" cy="3577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56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Cut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Cut Property: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be a cut.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be the minimum weight edge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  <a:blipFill rotWithShape="0">
                <a:blip r:embed="rId3"/>
                <a:stretch>
                  <a:fillRect l="-1391" t="-9942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6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7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8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9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0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1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2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13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1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3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4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5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, but does not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add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there must be a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The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contains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sz="2200" dirty="0" smtClean="0"/>
                  <a:t> edges crossing the cut,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{</m:t>
                    </m:r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  <m:r>
                      <a:rPr lang="en-US" sz="22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Replacing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would (</a:t>
                </a:r>
                <a:r>
                  <a:rPr lang="en-US" sz="2200" dirty="0" err="1" smtClean="0"/>
                  <a:t>i</a:t>
                </a:r>
                <a:r>
                  <a:rPr lang="en-US" sz="2200" dirty="0" smtClean="0"/>
                  <a:t>) still be a tree and (ii) have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blipFill rotWithShape="0">
                <a:blip r:embed="rId8"/>
                <a:stretch>
                  <a:fillRect l="-1282" t="-1013" b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96770" y="4093352"/>
            <a:ext cx="6192455" cy="2671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Cut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Cut Property: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be a cut.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be the minimum weight edge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  <a:blipFill rotWithShape="0">
                <a:blip r:embed="rId3"/>
                <a:stretch>
                  <a:fillRect l="-1391" t="-9942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6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7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8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9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0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1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2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13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1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3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4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5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, but does not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add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there must be a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The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contains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sz="2200" dirty="0" smtClean="0"/>
                  <a:t> edges crossing the cut,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{</m:t>
                    </m:r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  <m:r>
                      <a:rPr lang="en-US" sz="22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Replacing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would (</a:t>
                </a:r>
                <a:r>
                  <a:rPr lang="en-US" sz="2200" dirty="0" err="1" smtClean="0"/>
                  <a:t>i</a:t>
                </a:r>
                <a:r>
                  <a:rPr lang="en-US" sz="2200" dirty="0" smtClean="0"/>
                  <a:t>) still be a tree and (ii) have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blipFill rotWithShape="0">
                <a:blip r:embed="rId8"/>
                <a:stretch>
                  <a:fillRect l="-1282" t="-1013" b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96770" y="4826643"/>
            <a:ext cx="6192455" cy="1938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0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Cut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Cut Property: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be a cut.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be the minimum weight edge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  <a:blipFill rotWithShape="0">
                <a:blip r:embed="rId3"/>
                <a:stretch>
                  <a:fillRect l="-1391" t="-9942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6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7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8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9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0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1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2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13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1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3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4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5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, but does not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add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there must be a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The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contains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sz="2200" dirty="0" smtClean="0"/>
                  <a:t> edges crossing the cut,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{</m:t>
                    </m:r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  <m:r>
                      <a:rPr lang="en-US" sz="22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Replacing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would (</a:t>
                </a:r>
                <a:r>
                  <a:rPr lang="en-US" sz="2200" dirty="0" err="1" smtClean="0"/>
                  <a:t>i</a:t>
                </a:r>
                <a:r>
                  <a:rPr lang="en-US" sz="2200" dirty="0" smtClean="0"/>
                  <a:t>) still be a tree and (ii) have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blipFill rotWithShape="0">
                <a:blip r:embed="rId8"/>
                <a:stretch>
                  <a:fillRect l="-1282" t="-1013" b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96770" y="5717893"/>
            <a:ext cx="6192455" cy="1046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Cut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Cut Property: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be a cut.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be the minimum weight edge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8"/>
                <a:ext cx="7886700" cy="1042302"/>
              </a:xfrm>
              <a:blipFill rotWithShape="0">
                <a:blip r:embed="rId3"/>
                <a:stretch>
                  <a:fillRect l="-1391" t="-9942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6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7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8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9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0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1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12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13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1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3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4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5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, but does not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add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there must be a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The cycle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contains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sz="2200" dirty="0" smtClean="0"/>
                  <a:t> edges crossing the cut,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{</m:t>
                    </m:r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  <m:r>
                      <a:rPr lang="en-US" sz="22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Replacing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would (</a:t>
                </a:r>
                <a:r>
                  <a:rPr lang="en-US" sz="2200" dirty="0" err="1" smtClean="0"/>
                  <a:t>i</a:t>
                </a:r>
                <a:r>
                  <a:rPr lang="en-US" sz="2200" dirty="0" smtClean="0"/>
                  <a:t>) still be a tree and (ii) have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2" y="2555661"/>
                <a:ext cx="6182874" cy="4209101"/>
              </a:xfrm>
              <a:prstGeom prst="rect">
                <a:avLst/>
              </a:prstGeom>
              <a:blipFill rotWithShape="0">
                <a:blip r:embed="rId8"/>
                <a:stretch>
                  <a:fillRect l="-1282" t="-1013" b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5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1" y="1462638"/>
                <a:ext cx="8080475" cy="4799266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Cycle Property: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be a cycle.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be the max weight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. 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8080475" cy="4799266"/>
              </a:xfrm>
              <a:blipFill rotWithShape="0">
                <a:blip r:embed="rId3"/>
                <a:stretch>
                  <a:fillRect l="-135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45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7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8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9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remove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we have two components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has maximum weight in the cycle, removing it means there must be some other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that is cut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The tree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is (i) still be a tree and (ii) has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blipFill rotWithShape="0">
                <a:blip r:embed="rId8"/>
                <a:stretch>
                  <a:fillRect l="-1282" t="-809" r="-1972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85196" y="2995772"/>
            <a:ext cx="6192455" cy="3768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5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1" y="1462638"/>
                <a:ext cx="8080475" cy="4799266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Cycle Property: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be a cycle.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be the max weight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. 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8080475" cy="4799266"/>
              </a:xfrm>
              <a:blipFill rotWithShape="0">
                <a:blip r:embed="rId3"/>
                <a:stretch>
                  <a:fillRect l="-135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45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7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8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9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remove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we have two components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has maximum weight in the cycle, removing it means there must be some other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that is cut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The tree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is (i) still be a tree and (ii) has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blipFill rotWithShape="0">
                <a:blip r:embed="rId8"/>
                <a:stretch>
                  <a:fillRect l="-1282" t="-809" r="-197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85196" y="3669534"/>
            <a:ext cx="6192455" cy="3095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1" y="1462638"/>
                <a:ext cx="8080475" cy="4799266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Cycle Property: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be a cycle.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be the max weight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. 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8080475" cy="4799266"/>
              </a:xfrm>
              <a:blipFill rotWithShape="0">
                <a:blip r:embed="rId3"/>
                <a:stretch>
                  <a:fillRect l="-135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45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7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8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9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remove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we have two components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has maximum weight in the cycle, removing it means there must be some other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that is cut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The tree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is (i) still be a tree and (ii) has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blipFill rotWithShape="0">
                <a:blip r:embed="rId8"/>
                <a:stretch>
                  <a:fillRect l="-1282" t="-809" r="-197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85196" y="4502582"/>
            <a:ext cx="6192455" cy="2262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3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1" y="1462638"/>
                <a:ext cx="8080475" cy="4799266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Cycle Property: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be a cycle.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be the max weight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. 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8080475" cy="4799266"/>
              </a:xfrm>
              <a:blipFill rotWithShape="0">
                <a:blip r:embed="rId3"/>
                <a:stretch>
                  <a:fillRect l="-135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45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7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8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9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remove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we have two components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has maximum weight in the cycle, removing it means there must be some other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that is cut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The tree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is (i) still be a tree and (ii) has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blipFill rotWithShape="0">
                <a:blip r:embed="rId8"/>
                <a:stretch>
                  <a:fillRect l="-1282" t="-809" r="-197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85196" y="5868364"/>
            <a:ext cx="6192455" cy="896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09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Proof of 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1" y="1462638"/>
                <a:ext cx="8080475" cy="4799266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Cycle Property: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be a cycle.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be the max weight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. 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8080475" cy="4799266"/>
              </a:xfrm>
              <a:blipFill rotWithShape="0">
                <a:blip r:embed="rId3"/>
                <a:stretch>
                  <a:fillRect l="-135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512690" y="2555661"/>
            <a:ext cx="4001323" cy="1946921"/>
            <a:chOff x="5394325" y="2555661"/>
            <a:chExt cx="3595687" cy="1706467"/>
          </a:xfrm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092950" y="2555661"/>
              <a:ext cx="1897062" cy="162083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083" y="57"/>
                </a:cxn>
                <a:cxn ang="0">
                  <a:pos x="1121" y="82"/>
                </a:cxn>
                <a:cxn ang="0">
                  <a:pos x="1089" y="676"/>
                </a:cxn>
                <a:cxn ang="0">
                  <a:pos x="1064" y="795"/>
                </a:cxn>
                <a:cxn ang="0">
                  <a:pos x="970" y="983"/>
                </a:cxn>
                <a:cxn ang="0">
                  <a:pos x="920" y="1021"/>
                </a:cxn>
                <a:cxn ang="0">
                  <a:pos x="745" y="1014"/>
                </a:cxn>
                <a:cxn ang="0">
                  <a:pos x="708" y="1002"/>
                </a:cxn>
                <a:cxn ang="0">
                  <a:pos x="670" y="977"/>
                </a:cxn>
                <a:cxn ang="0">
                  <a:pos x="657" y="958"/>
                </a:cxn>
                <a:cxn ang="0">
                  <a:pos x="582" y="902"/>
                </a:cxn>
                <a:cxn ang="0">
                  <a:pos x="545" y="870"/>
                </a:cxn>
                <a:cxn ang="0">
                  <a:pos x="150" y="789"/>
                </a:cxn>
                <a:cxn ang="0">
                  <a:pos x="113" y="777"/>
                </a:cxn>
                <a:cxn ang="0">
                  <a:pos x="94" y="770"/>
                </a:cxn>
                <a:cxn ang="0">
                  <a:pos x="56" y="758"/>
                </a:cxn>
                <a:cxn ang="0">
                  <a:pos x="38" y="752"/>
                </a:cxn>
                <a:cxn ang="0">
                  <a:pos x="0" y="695"/>
                </a:cxn>
                <a:cxn ang="0">
                  <a:pos x="38" y="564"/>
                </a:cxn>
                <a:cxn ang="0">
                  <a:pos x="81" y="520"/>
                </a:cxn>
                <a:cxn ang="0">
                  <a:pos x="219" y="495"/>
                </a:cxn>
                <a:cxn ang="0">
                  <a:pos x="357" y="476"/>
                </a:cxn>
                <a:cxn ang="0">
                  <a:pos x="513" y="432"/>
                </a:cxn>
                <a:cxn ang="0">
                  <a:pos x="589" y="351"/>
                </a:cxn>
                <a:cxn ang="0">
                  <a:pos x="645" y="276"/>
                </a:cxn>
                <a:cxn ang="0">
                  <a:pos x="726" y="169"/>
                </a:cxn>
                <a:cxn ang="0">
                  <a:pos x="814" y="94"/>
                </a:cxn>
                <a:cxn ang="0">
                  <a:pos x="833" y="75"/>
                </a:cxn>
                <a:cxn ang="0">
                  <a:pos x="852" y="63"/>
                </a:cxn>
                <a:cxn ang="0">
                  <a:pos x="970" y="0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394325" y="2625504"/>
              <a:ext cx="1387475" cy="1487487"/>
            </a:xfrm>
            <a:custGeom>
              <a:avLst/>
              <a:gdLst/>
              <a:ahLst/>
              <a:cxnLst>
                <a:cxn ang="0">
                  <a:pos x="122" y="141"/>
                </a:cxn>
                <a:cxn ang="0">
                  <a:pos x="236" y="111"/>
                </a:cxn>
                <a:cxn ang="0">
                  <a:pos x="349" y="48"/>
                </a:cxn>
                <a:cxn ang="0">
                  <a:pos x="518" y="10"/>
                </a:cxn>
                <a:cxn ang="0">
                  <a:pos x="793" y="29"/>
                </a:cxn>
                <a:cxn ang="0">
                  <a:pos x="825" y="111"/>
                </a:cxn>
                <a:cxn ang="0">
                  <a:pos x="850" y="186"/>
                </a:cxn>
                <a:cxn ang="0">
                  <a:pos x="837" y="555"/>
                </a:cxn>
                <a:cxn ang="0">
                  <a:pos x="843" y="611"/>
                </a:cxn>
                <a:cxn ang="0">
                  <a:pos x="743" y="843"/>
                </a:cxn>
                <a:cxn ang="0">
                  <a:pos x="662" y="937"/>
                </a:cxn>
                <a:cxn ang="0">
                  <a:pos x="518" y="912"/>
                </a:cxn>
                <a:cxn ang="0">
                  <a:pos x="480" y="887"/>
                </a:cxn>
                <a:cxn ang="0">
                  <a:pos x="468" y="868"/>
                </a:cxn>
                <a:cxn ang="0">
                  <a:pos x="449" y="856"/>
                </a:cxn>
                <a:cxn ang="0">
                  <a:pos x="386" y="793"/>
                </a:cxn>
                <a:cxn ang="0">
                  <a:pos x="374" y="774"/>
                </a:cxn>
                <a:cxn ang="0">
                  <a:pos x="355" y="762"/>
                </a:cxn>
                <a:cxn ang="0">
                  <a:pos x="330" y="724"/>
                </a:cxn>
                <a:cxn ang="0">
                  <a:pos x="311" y="705"/>
                </a:cxn>
                <a:cxn ang="0">
                  <a:pos x="248" y="665"/>
                </a:cxn>
                <a:cxn ang="0">
                  <a:pos x="204" y="602"/>
                </a:cxn>
                <a:cxn ang="0">
                  <a:pos x="151" y="573"/>
                </a:cxn>
                <a:cxn ang="0">
                  <a:pos x="132" y="539"/>
                </a:cxn>
                <a:cxn ang="0">
                  <a:pos x="69" y="480"/>
                </a:cxn>
                <a:cxn ang="0">
                  <a:pos x="6" y="335"/>
                </a:cxn>
                <a:cxn ang="0">
                  <a:pos x="30" y="219"/>
                </a:cxn>
                <a:cxn ang="0">
                  <a:pos x="122" y="141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>
              <a:off x="5792788" y="2941416"/>
              <a:ext cx="179387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>
              <a:off x="8556625" y="2773141"/>
              <a:ext cx="180975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>
              <a:off x="8370888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>
              <a:off x="6372225" y="2773141"/>
              <a:ext cx="179388" cy="1682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>
              <a:off x="6448425" y="3184304"/>
              <a:ext cx="179388" cy="1698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6291263" y="3817716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>
              <a:off x="8102600" y="3304954"/>
              <a:ext cx="179388" cy="1714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>
              <a:off x="7205663" y="3446241"/>
              <a:ext cx="179387" cy="1698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400">
                <a:latin typeface="Comic Sans MS" pitchFamily="-112" charset="0"/>
              </a:endParaRPr>
            </a:p>
          </p:txBody>
        </p: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flipV="1">
              <a:off x="5972175" y="2916016"/>
              <a:ext cx="427038" cy="109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>
              <a:off x="5945188" y="3084291"/>
              <a:ext cx="503237" cy="185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H="1" flipV="1">
              <a:off x="5883275" y="3109691"/>
              <a:ext cx="434975" cy="733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 flipH="1">
              <a:off x="8255000" y="2916016"/>
              <a:ext cx="328613" cy="4143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40"/>
            <p:cNvCxnSpPr>
              <a:cxnSpLocks noChangeShapeType="1"/>
            </p:cNvCxnSpPr>
            <p:nvPr/>
          </p:nvCxnSpPr>
          <p:spPr bwMode="auto">
            <a:xfrm flipV="1">
              <a:off x="7385050" y="3390679"/>
              <a:ext cx="717550" cy="14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41"/>
            <p:cNvCxnSpPr>
              <a:cxnSpLocks noChangeShapeType="1"/>
            </p:cNvCxnSpPr>
            <p:nvPr/>
          </p:nvCxnSpPr>
          <p:spPr bwMode="auto">
            <a:xfrm flipH="1">
              <a:off x="8461375" y="2941416"/>
              <a:ext cx="185738" cy="876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42"/>
            <p:cNvCxnSpPr>
              <a:cxnSpLocks noChangeShapeType="1"/>
            </p:cNvCxnSpPr>
            <p:nvPr/>
          </p:nvCxnSpPr>
          <p:spPr bwMode="auto">
            <a:xfrm flipH="1">
              <a:off x="6470650" y="3903441"/>
              <a:ext cx="1900238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45" name="AutoShape 43"/>
            <p:cNvCxnSpPr>
              <a:cxnSpLocks noChangeShapeType="1"/>
            </p:cNvCxnSpPr>
            <p:nvPr/>
          </p:nvCxnSpPr>
          <p:spPr bwMode="auto">
            <a:xfrm flipV="1">
              <a:off x="6551613" y="2798541"/>
              <a:ext cx="2032000" cy="58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927850" y="2735041"/>
                  <a:ext cx="2349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kumimoji="1" lang="en-US" sz="1600" i="1" dirty="0">
                          <a:solidFill>
                            <a:srgbClr val="000000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</m:oMath>
                  </a14:m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7850" y="2735041"/>
                  <a:ext cx="23495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977" b="-1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046316"/>
                  <a:ext cx="53340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600" dirty="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sz="1600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7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4046316"/>
                  <a:ext cx="53340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768504"/>
                  <a:ext cx="158750" cy="215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8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3768504"/>
                  <a:ext cx="158750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7"/>
                <p:cNvSpPr>
                  <a:spLocks noChangeArrowheads="1"/>
                </p:cNvSpPr>
                <p:nvPr/>
              </p:nvSpPr>
              <p:spPr bwMode="auto">
                <a:xfrm>
                  <a:off x="5502275" y="3004916"/>
                  <a:ext cx="310456" cy="297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sz="1600" i="1" dirty="0">
                            <a:solidFill>
                              <a:srgbClr val="000000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oMath>
                    </m:oMathPara>
                  </a14:m>
                  <a:endParaRPr kumimoji="1" lang="en-US" sz="16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49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2275" y="3004916"/>
                  <a:ext cx="345479" cy="3391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will proceed with a proof by contradiction.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is an MST that does contain the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If we remove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, we have two components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 has maximum weight in the cycle, removing it means there must be some other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that is cut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The tree including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 is (i) still be a tree and (ii) has smaller weight.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Contradiction! </a:t>
                </a:r>
                <a:endParaRPr lang="en-US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7" y="2336634"/>
                <a:ext cx="6182874" cy="4521366"/>
              </a:xfrm>
              <a:prstGeom prst="rect">
                <a:avLst/>
              </a:prstGeom>
              <a:blipFill rotWithShape="0">
                <a:blip r:embed="rId8"/>
                <a:stretch>
                  <a:fillRect l="-1282" t="-809" r="-197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3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Midterm 1 grades out (some regrades still to come)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Overall pretty good!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Mean: 82.84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Median: 85.5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0" y="3385415"/>
            <a:ext cx="8380071" cy="20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1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The “Only” MST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509898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GenericMST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connected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Find one or more safe edges not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400" dirty="0"/>
                  <a:t>Add safe edges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GenericMST</a:t>
                </a:r>
                <a:r>
                  <a:rPr lang="en-US" dirty="0"/>
                  <a:t> outputs an </a:t>
                </a:r>
                <a:r>
                  <a:rPr lang="en-US" dirty="0" smtClean="0"/>
                  <a:t>MST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 is not yet connected. Then it has multiple components. One of the edges across the components must be a safe edge. By the cut property, adding the safe edge gets us an MST.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9"/>
                <a:ext cx="7886700" cy="4509898"/>
              </a:xfrm>
              <a:blipFill rotWithShape="0">
                <a:blip r:embed="rId3"/>
                <a:stretch>
                  <a:fillRect l="-1391" t="-2297" r="-2009" b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73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Borůvka: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connected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connected components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safe edge for the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Correctness: </a:t>
                </a:r>
                <a:r>
                  <a:rPr lang="en-US" dirty="0"/>
                  <a:t>every edge we add is safe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4347853"/>
              </a:xfrm>
              <a:blipFill rotWithShape="0">
                <a:blip r:embed="rId3"/>
                <a:stretch>
                  <a:fillRect l="-139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98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273675" y="1567706"/>
            <a:ext cx="679450" cy="6491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65442" y="2619185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670675" y="26229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76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70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273675" y="4758119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067675" y="26345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67675" y="37013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8</a:t>
            </a: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4456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4216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4456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flipH="1">
            <a:off x="5853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010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H="1" flipV="1">
            <a:off x="5853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556125" y="2959100"/>
            <a:ext cx="21145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>
            <a:off x="4456114" y="3198813"/>
            <a:ext cx="1157287" cy="1555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7350125" y="2959100"/>
            <a:ext cx="7175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>
            <a:off x="7350125" y="4025900"/>
            <a:ext cx="7175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07248" y="1893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23903" y="18938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94648" y="24399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8653" y="3243264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07248" y="44973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975548" y="35321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223903" y="4476751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449453" y="34686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553648" y="2401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01148" y="3225801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4074" y="447682"/>
            <a:ext cx="392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105432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273675" y="1567706"/>
            <a:ext cx="679450" cy="6491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65442" y="2619185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670675" y="26229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76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70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273675" y="4758119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067675" y="26345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67675" y="37013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8</a:t>
            </a: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4456114" y="2132014"/>
            <a:ext cx="917575" cy="5873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4216400" y="3298825"/>
            <a:ext cx="0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4456114" y="4265613"/>
            <a:ext cx="917575" cy="58896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flipH="1">
            <a:off x="5853114" y="4265613"/>
            <a:ext cx="917575" cy="5889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010400" y="3298825"/>
            <a:ext cx="0" cy="38735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H="1" flipV="1">
            <a:off x="5853114" y="2132014"/>
            <a:ext cx="917575" cy="587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556125" y="2959100"/>
            <a:ext cx="2114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>
            <a:off x="4456114" y="3198813"/>
            <a:ext cx="1157287" cy="1555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7350125" y="29591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>
            <a:off x="7350125" y="40259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07248" y="1893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23903" y="18938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94648" y="24399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8653" y="3243264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07248" y="44973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975548" y="35321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223903" y="4476751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449453" y="34686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553648" y="2401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01148" y="3225801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4074" y="447682"/>
            <a:ext cx="207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Safe Edges</a:t>
            </a:r>
          </a:p>
        </p:txBody>
      </p:sp>
    </p:spTree>
    <p:extLst>
      <p:ext uri="{BB962C8B-B14F-4D97-AF65-F5344CB8AC3E}">
        <p14:creationId xmlns:p14="http://schemas.microsoft.com/office/powerpoint/2010/main" val="1431613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273675" y="1567706"/>
            <a:ext cx="679450" cy="6491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65442" y="2619185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670675" y="26229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76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70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273675" y="4758119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067675" y="26345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67675" y="37013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4456114" y="2132014"/>
            <a:ext cx="917575" cy="5873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4216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4456114" y="4265613"/>
            <a:ext cx="917575" cy="58896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flipH="1">
            <a:off x="5853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010400" y="3298825"/>
            <a:ext cx="0" cy="38735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H="1" flipV="1">
            <a:off x="5853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556125" y="2959100"/>
            <a:ext cx="2114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>
            <a:off x="4456114" y="3198813"/>
            <a:ext cx="1157287" cy="1555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7350125" y="29591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>
            <a:off x="7350125" y="40259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07248" y="1893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23903" y="18938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94648" y="24399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8653" y="3243264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07248" y="44973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975548" y="35321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223903" y="4476751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449453" y="34686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553648" y="2401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01148" y="3225801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4074" y="447682"/>
            <a:ext cx="392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1937114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273675" y="1567706"/>
            <a:ext cx="679450" cy="6491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65442" y="2619185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670675" y="26229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76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70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273675" y="4758119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2</a:t>
            </a:r>
            <a:endParaRPr lang="en-US" sz="2400" b="1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067675" y="26345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67675" y="37013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4456114" y="2132014"/>
            <a:ext cx="917575" cy="5873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4216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4456114" y="4265613"/>
            <a:ext cx="917575" cy="58896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flipH="1">
            <a:off x="5853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010400" y="3298825"/>
            <a:ext cx="0" cy="38735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H="1" flipV="1">
            <a:off x="5853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556125" y="2959100"/>
            <a:ext cx="2114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>
            <a:off x="4456114" y="3198813"/>
            <a:ext cx="1157287" cy="1555750"/>
          </a:xfrm>
          <a:prstGeom prst="straightConnector1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7350125" y="29591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>
            <a:off x="7350125" y="40259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07248" y="1893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23903" y="18938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94648" y="24399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8653" y="3243264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07248" y="44973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975548" y="35321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223903" y="4476751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449453" y="34686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553648" y="2401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01148" y="3225801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4074" y="447682"/>
            <a:ext cx="207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Safe Edges</a:t>
            </a:r>
          </a:p>
        </p:txBody>
      </p:sp>
    </p:spTree>
    <p:extLst>
      <p:ext uri="{BB962C8B-B14F-4D97-AF65-F5344CB8AC3E}">
        <p14:creationId xmlns:p14="http://schemas.microsoft.com/office/powerpoint/2010/main" val="1629323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273675" y="1567706"/>
            <a:ext cx="679450" cy="6491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65442" y="2619185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670675" y="26229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76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70675" y="3689731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273675" y="4758119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1</a:t>
            </a:r>
            <a:endParaRPr lang="en-US" sz="2400" b="1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067675" y="26345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67675" y="3701306"/>
            <a:ext cx="679450" cy="6766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4456114" y="2132014"/>
            <a:ext cx="917575" cy="5873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4216400" y="3298825"/>
            <a:ext cx="0" cy="387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4456114" y="4265613"/>
            <a:ext cx="917575" cy="588962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flipH="1">
            <a:off x="5853114" y="4265613"/>
            <a:ext cx="917575" cy="588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flipV="1">
            <a:off x="7010400" y="3298825"/>
            <a:ext cx="0" cy="38735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H="1" flipV="1">
            <a:off x="5853114" y="2132014"/>
            <a:ext cx="917575" cy="5873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556125" y="2959100"/>
            <a:ext cx="2114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>
            <a:off x="4456114" y="3198813"/>
            <a:ext cx="1157287" cy="1555750"/>
          </a:xfrm>
          <a:prstGeom prst="straightConnector1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7350125" y="29591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>
            <a:off x="7350125" y="4025900"/>
            <a:ext cx="717550" cy="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07248" y="1893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223903" y="18938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94648" y="24399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8653" y="3243264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07248" y="44973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975548" y="35321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223903" y="4476751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449453" y="3468689"/>
            <a:ext cx="60144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553648" y="2401889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01148" y="3225801"/>
            <a:ext cx="39305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4075" y="447682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2033321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Borůvka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connected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connected components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safe edge for the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Running time</a:t>
                </a:r>
              </a:p>
              <a:p>
                <a:pPr lvl="1"/>
                <a:r>
                  <a:rPr lang="en-US" dirty="0"/>
                  <a:t>How long to find safe edges?</a:t>
                </a:r>
              </a:p>
              <a:p>
                <a:pPr lvl="1"/>
                <a:r>
                  <a:rPr lang="en-US" dirty="0"/>
                  <a:t>How many times through the main loop?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4347853"/>
              </a:xfrm>
              <a:blipFill rotWithShape="0">
                <a:blip r:embed="rId3"/>
                <a:stretch>
                  <a:fillRect l="-139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802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8"/>
                <a:ext cx="7886700" cy="3780522"/>
              </a:xfrm>
              <a:solidFill>
                <a:schemeClr val="bg2"/>
              </a:solidFill>
              <a:ln w="38100">
                <a:noFill/>
              </a:ln>
            </p:spPr>
            <p:txBody>
              <a:bodyPr anchor="t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Courier New" charset="0"/>
                    <a:ea typeface="Courier New" charset="0"/>
                    <a:cs typeface="Courier New" charset="0"/>
                  </a:rPr>
                  <a:t>FindSafeEdges(G,T)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Courier New" charset="0"/>
                    <a:ea typeface="Courier New" charset="0"/>
                    <a:cs typeface="Courier New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find connected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000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let L[v] be the component of node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𝒗</m:t>
                    </m:r>
                  </m:oMath>
                </a14:m>
                <a:endParaRPr lang="en-US" sz="2000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Let S[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] be the safe 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for each edge 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 in E: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If L[u]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≠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 L[v]:</a:t>
                </a:r>
              </a:p>
              <a:p>
                <a:pPr marL="1371600" lvl="3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If w(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 &lt; w(S[L[u]]):</a:t>
                </a:r>
              </a:p>
              <a:p>
                <a:pPr marL="1828800" lvl="4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S[L[u]] = 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marL="1371600" lvl="3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If w(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 &lt; w(S[L[v]]):</a:t>
                </a:r>
              </a:p>
              <a:p>
                <a:pPr marL="1828800" lvl="4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S[L[v]] = 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Return {S[1],…,S[k]}</a:t>
                </a:r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3780522"/>
              </a:xfrm>
              <a:blipFill rotWithShape="0">
                <a:blip r:embed="rId3"/>
                <a:stretch>
                  <a:fillRect l="-773" t="-1452" b="-225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538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15583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 smtClean="0"/>
                  <a:t>Claim: </a:t>
                </a:r>
                <a:r>
                  <a:rPr lang="en-US" dirty="0"/>
                  <a:t>every iteration of the main </a:t>
                </a:r>
                <a:r>
                  <a:rPr lang="en-US" dirty="0" smtClean="0"/>
                  <a:t>loop at least </a:t>
                </a:r>
                <a:r>
                  <a:rPr lang="en-US" dirty="0"/>
                  <a:t>halves the number of connected components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this is true, number of iterations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9"/>
                <a:ext cx="7886700" cy="1558353"/>
              </a:xfrm>
              <a:blipFill rotWithShape="0">
                <a:blip r:embed="rId3"/>
                <a:stretch>
                  <a:fillRect l="-1391" t="-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26"/>
          <p:cNvSpPr>
            <a:spLocks/>
          </p:cNvSpPr>
          <p:nvPr/>
        </p:nvSpPr>
        <p:spPr bwMode="auto">
          <a:xfrm>
            <a:off x="7644693" y="3023976"/>
            <a:ext cx="2111073" cy="1592239"/>
          </a:xfrm>
          <a:custGeom>
            <a:avLst/>
            <a:gdLst/>
            <a:ahLst/>
            <a:cxnLst>
              <a:cxn ang="0">
                <a:pos x="970" y="0"/>
              </a:cxn>
              <a:cxn ang="0">
                <a:pos x="1083" y="57"/>
              </a:cxn>
              <a:cxn ang="0">
                <a:pos x="1121" y="82"/>
              </a:cxn>
              <a:cxn ang="0">
                <a:pos x="1089" y="676"/>
              </a:cxn>
              <a:cxn ang="0">
                <a:pos x="1064" y="795"/>
              </a:cxn>
              <a:cxn ang="0">
                <a:pos x="970" y="983"/>
              </a:cxn>
              <a:cxn ang="0">
                <a:pos x="920" y="1021"/>
              </a:cxn>
              <a:cxn ang="0">
                <a:pos x="745" y="1014"/>
              </a:cxn>
              <a:cxn ang="0">
                <a:pos x="708" y="1002"/>
              </a:cxn>
              <a:cxn ang="0">
                <a:pos x="670" y="977"/>
              </a:cxn>
              <a:cxn ang="0">
                <a:pos x="657" y="958"/>
              </a:cxn>
              <a:cxn ang="0">
                <a:pos x="582" y="902"/>
              </a:cxn>
              <a:cxn ang="0">
                <a:pos x="545" y="870"/>
              </a:cxn>
              <a:cxn ang="0">
                <a:pos x="150" y="789"/>
              </a:cxn>
              <a:cxn ang="0">
                <a:pos x="113" y="777"/>
              </a:cxn>
              <a:cxn ang="0">
                <a:pos x="94" y="770"/>
              </a:cxn>
              <a:cxn ang="0">
                <a:pos x="56" y="758"/>
              </a:cxn>
              <a:cxn ang="0">
                <a:pos x="38" y="752"/>
              </a:cxn>
              <a:cxn ang="0">
                <a:pos x="0" y="695"/>
              </a:cxn>
              <a:cxn ang="0">
                <a:pos x="38" y="564"/>
              </a:cxn>
              <a:cxn ang="0">
                <a:pos x="81" y="520"/>
              </a:cxn>
              <a:cxn ang="0">
                <a:pos x="219" y="495"/>
              </a:cxn>
              <a:cxn ang="0">
                <a:pos x="357" y="476"/>
              </a:cxn>
              <a:cxn ang="0">
                <a:pos x="513" y="432"/>
              </a:cxn>
              <a:cxn ang="0">
                <a:pos x="589" y="351"/>
              </a:cxn>
              <a:cxn ang="0">
                <a:pos x="645" y="276"/>
              </a:cxn>
              <a:cxn ang="0">
                <a:pos x="726" y="169"/>
              </a:cxn>
              <a:cxn ang="0">
                <a:pos x="814" y="94"/>
              </a:cxn>
              <a:cxn ang="0">
                <a:pos x="833" y="75"/>
              </a:cxn>
              <a:cxn ang="0">
                <a:pos x="852" y="63"/>
              </a:cxn>
              <a:cxn ang="0">
                <a:pos x="970" y="0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6"/>
          <p:cNvSpPr>
            <a:spLocks/>
          </p:cNvSpPr>
          <p:nvPr/>
        </p:nvSpPr>
        <p:spPr bwMode="auto">
          <a:xfrm>
            <a:off x="4119235" y="3773709"/>
            <a:ext cx="1218299" cy="1251995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58" h="10000">
                <a:moveTo>
                  <a:pt x="9936" y="0"/>
                </a:moveTo>
                <a:cubicBezTo>
                  <a:pt x="10610" y="108"/>
                  <a:pt x="10377" y="157"/>
                  <a:pt x="10913" y="558"/>
                </a:cubicBezTo>
                <a:cubicBezTo>
                  <a:pt x="11025" y="637"/>
                  <a:pt x="11241" y="803"/>
                  <a:pt x="11241" y="803"/>
                </a:cubicBezTo>
                <a:cubicBezTo>
                  <a:pt x="11880" y="2968"/>
                  <a:pt x="11431" y="4711"/>
                  <a:pt x="10964" y="6621"/>
                </a:cubicBezTo>
                <a:cubicBezTo>
                  <a:pt x="10921" y="7032"/>
                  <a:pt x="10834" y="7385"/>
                  <a:pt x="10749" y="7786"/>
                </a:cubicBezTo>
                <a:cubicBezTo>
                  <a:pt x="10593" y="8492"/>
                  <a:pt x="10524" y="9207"/>
                  <a:pt x="9936" y="9628"/>
                </a:cubicBezTo>
                <a:cubicBezTo>
                  <a:pt x="9816" y="9853"/>
                  <a:pt x="9721" y="9912"/>
                  <a:pt x="9505" y="10000"/>
                </a:cubicBezTo>
                <a:cubicBezTo>
                  <a:pt x="9003" y="9980"/>
                  <a:pt x="8494" y="9980"/>
                  <a:pt x="7993" y="9931"/>
                </a:cubicBezTo>
                <a:cubicBezTo>
                  <a:pt x="7881" y="9922"/>
                  <a:pt x="7674" y="9814"/>
                  <a:pt x="7674" y="9814"/>
                </a:cubicBezTo>
                <a:cubicBezTo>
                  <a:pt x="7561" y="9736"/>
                  <a:pt x="7457" y="9647"/>
                  <a:pt x="7346" y="9569"/>
                </a:cubicBezTo>
                <a:cubicBezTo>
                  <a:pt x="7293" y="9530"/>
                  <a:pt x="7276" y="9442"/>
                  <a:pt x="7233" y="9383"/>
                </a:cubicBezTo>
                <a:cubicBezTo>
                  <a:pt x="7077" y="9167"/>
                  <a:pt x="6818" y="8913"/>
                  <a:pt x="6585" y="8834"/>
                </a:cubicBezTo>
                <a:cubicBezTo>
                  <a:pt x="6395" y="8492"/>
                  <a:pt x="6594" y="8786"/>
                  <a:pt x="6266" y="8521"/>
                </a:cubicBezTo>
                <a:cubicBezTo>
                  <a:pt x="4927" y="7453"/>
                  <a:pt x="5091" y="7786"/>
                  <a:pt x="2853" y="7728"/>
                </a:cubicBezTo>
                <a:lnTo>
                  <a:pt x="2534" y="7610"/>
                </a:lnTo>
                <a:cubicBezTo>
                  <a:pt x="2482" y="7591"/>
                  <a:pt x="2422" y="7561"/>
                  <a:pt x="2370" y="7542"/>
                </a:cubicBezTo>
                <a:lnTo>
                  <a:pt x="2042" y="7424"/>
                </a:lnTo>
                <a:cubicBezTo>
                  <a:pt x="1989" y="7405"/>
                  <a:pt x="1886" y="7365"/>
                  <a:pt x="1886" y="7365"/>
                </a:cubicBezTo>
                <a:cubicBezTo>
                  <a:pt x="1765" y="7160"/>
                  <a:pt x="1627" y="7042"/>
                  <a:pt x="1558" y="6807"/>
                </a:cubicBezTo>
                <a:cubicBezTo>
                  <a:pt x="1601" y="6131"/>
                  <a:pt x="1037" y="6919"/>
                  <a:pt x="788" y="6726"/>
                </a:cubicBezTo>
                <a:cubicBezTo>
                  <a:pt x="539" y="6533"/>
                  <a:pt x="-223" y="5756"/>
                  <a:pt x="62" y="5648"/>
                </a:cubicBezTo>
                <a:cubicBezTo>
                  <a:pt x="459" y="5344"/>
                  <a:pt x="-204" y="3038"/>
                  <a:pt x="375" y="2999"/>
                </a:cubicBezTo>
                <a:cubicBezTo>
                  <a:pt x="806" y="2842"/>
                  <a:pt x="1918" y="1928"/>
                  <a:pt x="2445" y="1889"/>
                </a:cubicBezTo>
                <a:cubicBezTo>
                  <a:pt x="2895" y="1723"/>
                  <a:pt x="5421" y="1307"/>
                  <a:pt x="5879" y="1180"/>
                </a:cubicBezTo>
                <a:cubicBezTo>
                  <a:pt x="6156" y="984"/>
                  <a:pt x="6621" y="1103"/>
                  <a:pt x="6975" y="849"/>
                </a:cubicBezTo>
                <a:cubicBezTo>
                  <a:pt x="7130" y="575"/>
                  <a:pt x="7624" y="924"/>
                  <a:pt x="7788" y="669"/>
                </a:cubicBezTo>
                <a:cubicBezTo>
                  <a:pt x="7918" y="219"/>
                  <a:pt x="7484" y="1939"/>
                  <a:pt x="7829" y="1655"/>
                </a:cubicBezTo>
                <a:cubicBezTo>
                  <a:pt x="8045" y="1303"/>
                  <a:pt x="8330" y="1214"/>
                  <a:pt x="8589" y="921"/>
                </a:cubicBezTo>
                <a:cubicBezTo>
                  <a:pt x="8641" y="862"/>
                  <a:pt x="8693" y="793"/>
                  <a:pt x="8753" y="735"/>
                </a:cubicBezTo>
                <a:cubicBezTo>
                  <a:pt x="8805" y="686"/>
                  <a:pt x="8865" y="666"/>
                  <a:pt x="8918" y="617"/>
                </a:cubicBezTo>
                <a:cubicBezTo>
                  <a:pt x="9349" y="176"/>
                  <a:pt x="9323" y="0"/>
                  <a:pt x="9936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6"/>
          <p:cNvSpPr>
            <a:spLocks/>
          </p:cNvSpPr>
          <p:nvPr/>
        </p:nvSpPr>
        <p:spPr bwMode="auto">
          <a:xfrm>
            <a:off x="6532931" y="4469520"/>
            <a:ext cx="1231335" cy="1112592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8984 w 10000"/>
              <a:gd name="connsiteY6" fmla="*/ 9770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452 w 10000"/>
              <a:gd name="connsiteY5" fmla="*/ 6060 h 11497"/>
              <a:gd name="connsiteX6" fmla="*/ 8984 w 10000"/>
              <a:gd name="connsiteY6" fmla="*/ 9770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452 w 10107"/>
              <a:gd name="connsiteY5" fmla="*/ 6060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452 w 10107"/>
              <a:gd name="connsiteY5" fmla="*/ 6060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072 w 10107"/>
              <a:gd name="connsiteY5" fmla="*/ 9409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07" h="11497">
                <a:moveTo>
                  <a:pt x="8597" y="1497"/>
                </a:moveTo>
                <a:cubicBezTo>
                  <a:pt x="9180" y="1636"/>
                  <a:pt x="8978" y="1700"/>
                  <a:pt x="9442" y="2219"/>
                </a:cubicBezTo>
                <a:cubicBezTo>
                  <a:pt x="9539" y="2321"/>
                  <a:pt x="9640" y="1886"/>
                  <a:pt x="9726" y="2536"/>
                </a:cubicBezTo>
                <a:cubicBezTo>
                  <a:pt x="9813" y="3186"/>
                  <a:pt x="10365" y="3644"/>
                  <a:pt x="9961" y="6117"/>
                </a:cubicBezTo>
                <a:cubicBezTo>
                  <a:pt x="10114" y="7963"/>
                  <a:pt x="9279" y="9497"/>
                  <a:pt x="9205" y="10015"/>
                </a:cubicBezTo>
                <a:cubicBezTo>
                  <a:pt x="9070" y="10929"/>
                  <a:pt x="9580" y="8864"/>
                  <a:pt x="9072" y="9409"/>
                </a:cubicBezTo>
                <a:cubicBezTo>
                  <a:pt x="8968" y="9700"/>
                  <a:pt x="9171" y="9656"/>
                  <a:pt x="8984" y="9770"/>
                </a:cubicBezTo>
                <a:cubicBezTo>
                  <a:pt x="8550" y="9744"/>
                  <a:pt x="9032" y="9901"/>
                  <a:pt x="8911" y="9801"/>
                </a:cubicBezTo>
                <a:cubicBezTo>
                  <a:pt x="8790" y="9701"/>
                  <a:pt x="8570" y="9347"/>
                  <a:pt x="8255" y="9170"/>
                </a:cubicBezTo>
                <a:cubicBezTo>
                  <a:pt x="7940" y="8993"/>
                  <a:pt x="7117" y="8835"/>
                  <a:pt x="7021" y="8736"/>
                </a:cubicBezTo>
                <a:cubicBezTo>
                  <a:pt x="6975" y="8683"/>
                  <a:pt x="4705" y="8452"/>
                  <a:pt x="4168" y="8612"/>
                </a:cubicBezTo>
                <a:cubicBezTo>
                  <a:pt x="3631" y="8772"/>
                  <a:pt x="3999" y="9800"/>
                  <a:pt x="3797" y="9697"/>
                </a:cubicBezTo>
                <a:cubicBezTo>
                  <a:pt x="3633" y="9254"/>
                  <a:pt x="3268" y="9232"/>
                  <a:pt x="3046" y="9531"/>
                </a:cubicBezTo>
                <a:cubicBezTo>
                  <a:pt x="2825" y="9831"/>
                  <a:pt x="4405" y="11570"/>
                  <a:pt x="2468" y="11495"/>
                </a:cubicBezTo>
                <a:lnTo>
                  <a:pt x="2192" y="11342"/>
                </a:lnTo>
                <a:cubicBezTo>
                  <a:pt x="2147" y="11318"/>
                  <a:pt x="2096" y="11279"/>
                  <a:pt x="2051" y="11255"/>
                </a:cubicBezTo>
                <a:lnTo>
                  <a:pt x="1767" y="11102"/>
                </a:lnTo>
                <a:lnTo>
                  <a:pt x="1632" y="11026"/>
                </a:lnTo>
                <a:cubicBezTo>
                  <a:pt x="1527" y="10761"/>
                  <a:pt x="1408" y="10608"/>
                  <a:pt x="1348" y="10304"/>
                </a:cubicBezTo>
                <a:cubicBezTo>
                  <a:pt x="1385" y="9430"/>
                  <a:pt x="897" y="10449"/>
                  <a:pt x="682" y="10199"/>
                </a:cubicBezTo>
                <a:cubicBezTo>
                  <a:pt x="466" y="9949"/>
                  <a:pt x="-193" y="8945"/>
                  <a:pt x="54" y="8804"/>
                </a:cubicBezTo>
                <a:cubicBezTo>
                  <a:pt x="397" y="8411"/>
                  <a:pt x="-177" y="5427"/>
                  <a:pt x="324" y="5376"/>
                </a:cubicBezTo>
                <a:cubicBezTo>
                  <a:pt x="697" y="5173"/>
                  <a:pt x="1659" y="3992"/>
                  <a:pt x="2115" y="3941"/>
                </a:cubicBezTo>
                <a:cubicBezTo>
                  <a:pt x="2505" y="3726"/>
                  <a:pt x="3550" y="3187"/>
                  <a:pt x="3947" y="3024"/>
                </a:cubicBezTo>
                <a:cubicBezTo>
                  <a:pt x="4186" y="2770"/>
                  <a:pt x="3923" y="2325"/>
                  <a:pt x="4230" y="1997"/>
                </a:cubicBezTo>
                <a:cubicBezTo>
                  <a:pt x="4364" y="1643"/>
                  <a:pt x="4696" y="779"/>
                  <a:pt x="4838" y="448"/>
                </a:cubicBezTo>
                <a:cubicBezTo>
                  <a:pt x="4951" y="-135"/>
                  <a:pt x="6380" y="418"/>
                  <a:pt x="6679" y="51"/>
                </a:cubicBezTo>
                <a:cubicBezTo>
                  <a:pt x="6866" y="-405"/>
                  <a:pt x="7282" y="2288"/>
                  <a:pt x="7431" y="2688"/>
                </a:cubicBezTo>
                <a:cubicBezTo>
                  <a:pt x="7580" y="3088"/>
                  <a:pt x="7521" y="2522"/>
                  <a:pt x="7573" y="2449"/>
                </a:cubicBezTo>
                <a:cubicBezTo>
                  <a:pt x="7618" y="2384"/>
                  <a:pt x="7670" y="2359"/>
                  <a:pt x="7716" y="2296"/>
                </a:cubicBezTo>
                <a:cubicBezTo>
                  <a:pt x="8089" y="1726"/>
                  <a:pt x="8066" y="1497"/>
                  <a:pt x="8597" y="149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6"/>
          <p:cNvSpPr>
            <a:spLocks/>
          </p:cNvSpPr>
          <p:nvPr/>
        </p:nvSpPr>
        <p:spPr bwMode="auto">
          <a:xfrm>
            <a:off x="1782637" y="4024474"/>
            <a:ext cx="1799854" cy="1588806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4168 w 10000"/>
              <a:gd name="connsiteY10" fmla="*/ 8612 h 11499"/>
              <a:gd name="connsiteX11" fmla="*/ 3797 w 10000"/>
              <a:gd name="connsiteY11" fmla="*/ 9697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4168 w 10000"/>
              <a:gd name="connsiteY10" fmla="*/ 8612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6201 w 10000"/>
              <a:gd name="connsiteY10" fmla="*/ 9977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157 w 10000"/>
              <a:gd name="connsiteY9" fmla="*/ 10869 h 11499"/>
              <a:gd name="connsiteX10" fmla="*/ 6201 w 10000"/>
              <a:gd name="connsiteY10" fmla="*/ 9977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694 h 11696"/>
              <a:gd name="connsiteX1" fmla="*/ 9442 w 10000"/>
              <a:gd name="connsiteY1" fmla="*/ 2416 h 11696"/>
              <a:gd name="connsiteX2" fmla="*/ 9726 w 10000"/>
              <a:gd name="connsiteY2" fmla="*/ 2733 h 11696"/>
              <a:gd name="connsiteX3" fmla="*/ 9486 w 10000"/>
              <a:gd name="connsiteY3" fmla="*/ 10261 h 11696"/>
              <a:gd name="connsiteX4" fmla="*/ 9205 w 10000"/>
              <a:gd name="connsiteY4" fmla="*/ 10212 h 11696"/>
              <a:gd name="connsiteX5" fmla="*/ 9357 w 10000"/>
              <a:gd name="connsiteY5" fmla="*/ 10084 h 11696"/>
              <a:gd name="connsiteX6" fmla="*/ 9459 w 10000"/>
              <a:gd name="connsiteY6" fmla="*/ 10326 h 11696"/>
              <a:gd name="connsiteX7" fmla="*/ 8911 w 10000"/>
              <a:gd name="connsiteY7" fmla="*/ 9998 h 11696"/>
              <a:gd name="connsiteX8" fmla="*/ 8255 w 10000"/>
              <a:gd name="connsiteY8" fmla="*/ 9367 h 11696"/>
              <a:gd name="connsiteX9" fmla="*/ 7157 w 10000"/>
              <a:gd name="connsiteY9" fmla="*/ 11066 h 11696"/>
              <a:gd name="connsiteX10" fmla="*/ 6201 w 10000"/>
              <a:gd name="connsiteY10" fmla="*/ 10174 h 11696"/>
              <a:gd name="connsiteX11" fmla="*/ 5491 w 10000"/>
              <a:gd name="connsiteY11" fmla="*/ 10747 h 11696"/>
              <a:gd name="connsiteX12" fmla="*/ 4266 w 10000"/>
              <a:gd name="connsiteY12" fmla="*/ 10666 h 11696"/>
              <a:gd name="connsiteX13" fmla="*/ 2468 w 10000"/>
              <a:gd name="connsiteY13" fmla="*/ 11692 h 11696"/>
              <a:gd name="connsiteX14" fmla="*/ 2192 w 10000"/>
              <a:gd name="connsiteY14" fmla="*/ 11539 h 11696"/>
              <a:gd name="connsiteX15" fmla="*/ 2051 w 10000"/>
              <a:gd name="connsiteY15" fmla="*/ 11452 h 11696"/>
              <a:gd name="connsiteX16" fmla="*/ 1767 w 10000"/>
              <a:gd name="connsiteY16" fmla="*/ 11299 h 11696"/>
              <a:gd name="connsiteX17" fmla="*/ 1632 w 10000"/>
              <a:gd name="connsiteY17" fmla="*/ 11223 h 11696"/>
              <a:gd name="connsiteX18" fmla="*/ 1348 w 10000"/>
              <a:gd name="connsiteY18" fmla="*/ 10501 h 11696"/>
              <a:gd name="connsiteX19" fmla="*/ 682 w 10000"/>
              <a:gd name="connsiteY19" fmla="*/ 10396 h 11696"/>
              <a:gd name="connsiteX20" fmla="*/ 54 w 10000"/>
              <a:gd name="connsiteY20" fmla="*/ 9001 h 11696"/>
              <a:gd name="connsiteX21" fmla="*/ 324 w 10000"/>
              <a:gd name="connsiteY21" fmla="*/ 5573 h 11696"/>
              <a:gd name="connsiteX22" fmla="*/ 2115 w 10000"/>
              <a:gd name="connsiteY22" fmla="*/ 4138 h 11696"/>
              <a:gd name="connsiteX23" fmla="*/ 3947 w 10000"/>
              <a:gd name="connsiteY23" fmla="*/ 3221 h 11696"/>
              <a:gd name="connsiteX24" fmla="*/ 4230 w 10000"/>
              <a:gd name="connsiteY24" fmla="*/ 2194 h 11696"/>
              <a:gd name="connsiteX25" fmla="*/ 4838 w 10000"/>
              <a:gd name="connsiteY25" fmla="*/ 645 h 11696"/>
              <a:gd name="connsiteX26" fmla="*/ 6679 w 10000"/>
              <a:gd name="connsiteY26" fmla="*/ 248 h 11696"/>
              <a:gd name="connsiteX27" fmla="*/ 7431 w 10000"/>
              <a:gd name="connsiteY27" fmla="*/ 2885 h 11696"/>
              <a:gd name="connsiteX28" fmla="*/ 7641 w 10000"/>
              <a:gd name="connsiteY28" fmla="*/ 1 h 11696"/>
              <a:gd name="connsiteX29" fmla="*/ 7716 w 10000"/>
              <a:gd name="connsiteY29" fmla="*/ 2493 h 11696"/>
              <a:gd name="connsiteX30" fmla="*/ 8597 w 10000"/>
              <a:gd name="connsiteY30" fmla="*/ 1694 h 11696"/>
              <a:gd name="connsiteX0" fmla="*/ 8597 w 10000"/>
              <a:gd name="connsiteY0" fmla="*/ 1694 h 11696"/>
              <a:gd name="connsiteX1" fmla="*/ 9442 w 10000"/>
              <a:gd name="connsiteY1" fmla="*/ 2416 h 11696"/>
              <a:gd name="connsiteX2" fmla="*/ 9726 w 10000"/>
              <a:gd name="connsiteY2" fmla="*/ 2733 h 11696"/>
              <a:gd name="connsiteX3" fmla="*/ 9486 w 10000"/>
              <a:gd name="connsiteY3" fmla="*/ 10261 h 11696"/>
              <a:gd name="connsiteX4" fmla="*/ 9205 w 10000"/>
              <a:gd name="connsiteY4" fmla="*/ 10212 h 11696"/>
              <a:gd name="connsiteX5" fmla="*/ 9357 w 10000"/>
              <a:gd name="connsiteY5" fmla="*/ 10084 h 11696"/>
              <a:gd name="connsiteX6" fmla="*/ 9459 w 10000"/>
              <a:gd name="connsiteY6" fmla="*/ 10326 h 11696"/>
              <a:gd name="connsiteX7" fmla="*/ 8911 w 10000"/>
              <a:gd name="connsiteY7" fmla="*/ 9998 h 11696"/>
              <a:gd name="connsiteX8" fmla="*/ 8255 w 10000"/>
              <a:gd name="connsiteY8" fmla="*/ 9367 h 11696"/>
              <a:gd name="connsiteX9" fmla="*/ 7157 w 10000"/>
              <a:gd name="connsiteY9" fmla="*/ 11066 h 11696"/>
              <a:gd name="connsiteX10" fmla="*/ 6201 w 10000"/>
              <a:gd name="connsiteY10" fmla="*/ 10174 h 11696"/>
              <a:gd name="connsiteX11" fmla="*/ 5491 w 10000"/>
              <a:gd name="connsiteY11" fmla="*/ 10747 h 11696"/>
              <a:gd name="connsiteX12" fmla="*/ 4266 w 10000"/>
              <a:gd name="connsiteY12" fmla="*/ 10666 h 11696"/>
              <a:gd name="connsiteX13" fmla="*/ 2468 w 10000"/>
              <a:gd name="connsiteY13" fmla="*/ 11692 h 11696"/>
              <a:gd name="connsiteX14" fmla="*/ 2192 w 10000"/>
              <a:gd name="connsiteY14" fmla="*/ 11539 h 11696"/>
              <a:gd name="connsiteX15" fmla="*/ 2051 w 10000"/>
              <a:gd name="connsiteY15" fmla="*/ 11452 h 11696"/>
              <a:gd name="connsiteX16" fmla="*/ 1767 w 10000"/>
              <a:gd name="connsiteY16" fmla="*/ 11299 h 11696"/>
              <a:gd name="connsiteX17" fmla="*/ 1632 w 10000"/>
              <a:gd name="connsiteY17" fmla="*/ 11223 h 11696"/>
              <a:gd name="connsiteX18" fmla="*/ 1348 w 10000"/>
              <a:gd name="connsiteY18" fmla="*/ 10501 h 11696"/>
              <a:gd name="connsiteX19" fmla="*/ 682 w 10000"/>
              <a:gd name="connsiteY19" fmla="*/ 10396 h 11696"/>
              <a:gd name="connsiteX20" fmla="*/ 54 w 10000"/>
              <a:gd name="connsiteY20" fmla="*/ 9001 h 11696"/>
              <a:gd name="connsiteX21" fmla="*/ 324 w 10000"/>
              <a:gd name="connsiteY21" fmla="*/ 5573 h 11696"/>
              <a:gd name="connsiteX22" fmla="*/ 2115 w 10000"/>
              <a:gd name="connsiteY22" fmla="*/ 4138 h 11696"/>
              <a:gd name="connsiteX23" fmla="*/ 3947 w 10000"/>
              <a:gd name="connsiteY23" fmla="*/ 3221 h 11696"/>
              <a:gd name="connsiteX24" fmla="*/ 4230 w 10000"/>
              <a:gd name="connsiteY24" fmla="*/ 2194 h 11696"/>
              <a:gd name="connsiteX25" fmla="*/ 4838 w 10000"/>
              <a:gd name="connsiteY25" fmla="*/ 645 h 11696"/>
              <a:gd name="connsiteX26" fmla="*/ 6679 w 10000"/>
              <a:gd name="connsiteY26" fmla="*/ 248 h 11696"/>
              <a:gd name="connsiteX27" fmla="*/ 7295 w 10000"/>
              <a:gd name="connsiteY27" fmla="*/ 155 h 11696"/>
              <a:gd name="connsiteX28" fmla="*/ 7641 w 10000"/>
              <a:gd name="connsiteY28" fmla="*/ 1 h 11696"/>
              <a:gd name="connsiteX29" fmla="*/ 7716 w 10000"/>
              <a:gd name="connsiteY29" fmla="*/ 2493 h 11696"/>
              <a:gd name="connsiteX30" fmla="*/ 8597 w 10000"/>
              <a:gd name="connsiteY30" fmla="*/ 1694 h 11696"/>
              <a:gd name="connsiteX0" fmla="*/ 8597 w 10000"/>
              <a:gd name="connsiteY0" fmla="*/ 1704 h 11706"/>
              <a:gd name="connsiteX1" fmla="*/ 9442 w 10000"/>
              <a:gd name="connsiteY1" fmla="*/ 2426 h 11706"/>
              <a:gd name="connsiteX2" fmla="*/ 9726 w 10000"/>
              <a:gd name="connsiteY2" fmla="*/ 2743 h 11706"/>
              <a:gd name="connsiteX3" fmla="*/ 9486 w 10000"/>
              <a:gd name="connsiteY3" fmla="*/ 10271 h 11706"/>
              <a:gd name="connsiteX4" fmla="*/ 9205 w 10000"/>
              <a:gd name="connsiteY4" fmla="*/ 10222 h 11706"/>
              <a:gd name="connsiteX5" fmla="*/ 9357 w 10000"/>
              <a:gd name="connsiteY5" fmla="*/ 10094 h 11706"/>
              <a:gd name="connsiteX6" fmla="*/ 9459 w 10000"/>
              <a:gd name="connsiteY6" fmla="*/ 10336 h 11706"/>
              <a:gd name="connsiteX7" fmla="*/ 8911 w 10000"/>
              <a:gd name="connsiteY7" fmla="*/ 10008 h 11706"/>
              <a:gd name="connsiteX8" fmla="*/ 8255 w 10000"/>
              <a:gd name="connsiteY8" fmla="*/ 9377 h 11706"/>
              <a:gd name="connsiteX9" fmla="*/ 7157 w 10000"/>
              <a:gd name="connsiteY9" fmla="*/ 11076 h 11706"/>
              <a:gd name="connsiteX10" fmla="*/ 6201 w 10000"/>
              <a:gd name="connsiteY10" fmla="*/ 10184 h 11706"/>
              <a:gd name="connsiteX11" fmla="*/ 5491 w 10000"/>
              <a:gd name="connsiteY11" fmla="*/ 10757 h 11706"/>
              <a:gd name="connsiteX12" fmla="*/ 4266 w 10000"/>
              <a:gd name="connsiteY12" fmla="*/ 10676 h 11706"/>
              <a:gd name="connsiteX13" fmla="*/ 2468 w 10000"/>
              <a:gd name="connsiteY13" fmla="*/ 11702 h 11706"/>
              <a:gd name="connsiteX14" fmla="*/ 2192 w 10000"/>
              <a:gd name="connsiteY14" fmla="*/ 11549 h 11706"/>
              <a:gd name="connsiteX15" fmla="*/ 2051 w 10000"/>
              <a:gd name="connsiteY15" fmla="*/ 11462 h 11706"/>
              <a:gd name="connsiteX16" fmla="*/ 1767 w 10000"/>
              <a:gd name="connsiteY16" fmla="*/ 11309 h 11706"/>
              <a:gd name="connsiteX17" fmla="*/ 1632 w 10000"/>
              <a:gd name="connsiteY17" fmla="*/ 11233 h 11706"/>
              <a:gd name="connsiteX18" fmla="*/ 1348 w 10000"/>
              <a:gd name="connsiteY18" fmla="*/ 10511 h 11706"/>
              <a:gd name="connsiteX19" fmla="*/ 682 w 10000"/>
              <a:gd name="connsiteY19" fmla="*/ 10406 h 11706"/>
              <a:gd name="connsiteX20" fmla="*/ 54 w 10000"/>
              <a:gd name="connsiteY20" fmla="*/ 9011 h 11706"/>
              <a:gd name="connsiteX21" fmla="*/ 324 w 10000"/>
              <a:gd name="connsiteY21" fmla="*/ 5583 h 11706"/>
              <a:gd name="connsiteX22" fmla="*/ 2115 w 10000"/>
              <a:gd name="connsiteY22" fmla="*/ 4148 h 11706"/>
              <a:gd name="connsiteX23" fmla="*/ 3947 w 10000"/>
              <a:gd name="connsiteY23" fmla="*/ 3231 h 11706"/>
              <a:gd name="connsiteX24" fmla="*/ 4230 w 10000"/>
              <a:gd name="connsiteY24" fmla="*/ 2204 h 11706"/>
              <a:gd name="connsiteX25" fmla="*/ 4838 w 10000"/>
              <a:gd name="connsiteY25" fmla="*/ 655 h 11706"/>
              <a:gd name="connsiteX26" fmla="*/ 6679 w 10000"/>
              <a:gd name="connsiteY26" fmla="*/ 258 h 11706"/>
              <a:gd name="connsiteX27" fmla="*/ 7295 w 10000"/>
              <a:gd name="connsiteY27" fmla="*/ 165 h 11706"/>
              <a:gd name="connsiteX28" fmla="*/ 7641 w 10000"/>
              <a:gd name="connsiteY28" fmla="*/ 11 h 11706"/>
              <a:gd name="connsiteX29" fmla="*/ 8461 w 10000"/>
              <a:gd name="connsiteY29" fmla="*/ 114 h 11706"/>
              <a:gd name="connsiteX30" fmla="*/ 8597 w 10000"/>
              <a:gd name="connsiteY30" fmla="*/ 1704 h 11706"/>
              <a:gd name="connsiteX0" fmla="*/ 9681 w 10000"/>
              <a:gd name="connsiteY0" fmla="*/ 1197 h 11711"/>
              <a:gd name="connsiteX1" fmla="*/ 9442 w 10000"/>
              <a:gd name="connsiteY1" fmla="*/ 2431 h 11711"/>
              <a:gd name="connsiteX2" fmla="*/ 9726 w 10000"/>
              <a:gd name="connsiteY2" fmla="*/ 2748 h 11711"/>
              <a:gd name="connsiteX3" fmla="*/ 9486 w 10000"/>
              <a:gd name="connsiteY3" fmla="*/ 10276 h 11711"/>
              <a:gd name="connsiteX4" fmla="*/ 9205 w 10000"/>
              <a:gd name="connsiteY4" fmla="*/ 10227 h 11711"/>
              <a:gd name="connsiteX5" fmla="*/ 9357 w 10000"/>
              <a:gd name="connsiteY5" fmla="*/ 10099 h 11711"/>
              <a:gd name="connsiteX6" fmla="*/ 9459 w 10000"/>
              <a:gd name="connsiteY6" fmla="*/ 10341 h 11711"/>
              <a:gd name="connsiteX7" fmla="*/ 8911 w 10000"/>
              <a:gd name="connsiteY7" fmla="*/ 10013 h 11711"/>
              <a:gd name="connsiteX8" fmla="*/ 8255 w 10000"/>
              <a:gd name="connsiteY8" fmla="*/ 9382 h 11711"/>
              <a:gd name="connsiteX9" fmla="*/ 7157 w 10000"/>
              <a:gd name="connsiteY9" fmla="*/ 11081 h 11711"/>
              <a:gd name="connsiteX10" fmla="*/ 6201 w 10000"/>
              <a:gd name="connsiteY10" fmla="*/ 10189 h 11711"/>
              <a:gd name="connsiteX11" fmla="*/ 5491 w 10000"/>
              <a:gd name="connsiteY11" fmla="*/ 10762 h 11711"/>
              <a:gd name="connsiteX12" fmla="*/ 4266 w 10000"/>
              <a:gd name="connsiteY12" fmla="*/ 10681 h 11711"/>
              <a:gd name="connsiteX13" fmla="*/ 2468 w 10000"/>
              <a:gd name="connsiteY13" fmla="*/ 11707 h 11711"/>
              <a:gd name="connsiteX14" fmla="*/ 2192 w 10000"/>
              <a:gd name="connsiteY14" fmla="*/ 11554 h 11711"/>
              <a:gd name="connsiteX15" fmla="*/ 2051 w 10000"/>
              <a:gd name="connsiteY15" fmla="*/ 11467 h 11711"/>
              <a:gd name="connsiteX16" fmla="*/ 1767 w 10000"/>
              <a:gd name="connsiteY16" fmla="*/ 11314 h 11711"/>
              <a:gd name="connsiteX17" fmla="*/ 1632 w 10000"/>
              <a:gd name="connsiteY17" fmla="*/ 11238 h 11711"/>
              <a:gd name="connsiteX18" fmla="*/ 1348 w 10000"/>
              <a:gd name="connsiteY18" fmla="*/ 10516 h 11711"/>
              <a:gd name="connsiteX19" fmla="*/ 682 w 10000"/>
              <a:gd name="connsiteY19" fmla="*/ 10411 h 11711"/>
              <a:gd name="connsiteX20" fmla="*/ 54 w 10000"/>
              <a:gd name="connsiteY20" fmla="*/ 9016 h 11711"/>
              <a:gd name="connsiteX21" fmla="*/ 324 w 10000"/>
              <a:gd name="connsiteY21" fmla="*/ 5588 h 11711"/>
              <a:gd name="connsiteX22" fmla="*/ 2115 w 10000"/>
              <a:gd name="connsiteY22" fmla="*/ 4153 h 11711"/>
              <a:gd name="connsiteX23" fmla="*/ 3947 w 10000"/>
              <a:gd name="connsiteY23" fmla="*/ 3236 h 11711"/>
              <a:gd name="connsiteX24" fmla="*/ 4230 w 10000"/>
              <a:gd name="connsiteY24" fmla="*/ 2209 h 11711"/>
              <a:gd name="connsiteX25" fmla="*/ 4838 w 10000"/>
              <a:gd name="connsiteY25" fmla="*/ 660 h 11711"/>
              <a:gd name="connsiteX26" fmla="*/ 6679 w 10000"/>
              <a:gd name="connsiteY26" fmla="*/ 263 h 11711"/>
              <a:gd name="connsiteX27" fmla="*/ 7295 w 10000"/>
              <a:gd name="connsiteY27" fmla="*/ 170 h 11711"/>
              <a:gd name="connsiteX28" fmla="*/ 7641 w 10000"/>
              <a:gd name="connsiteY28" fmla="*/ 16 h 11711"/>
              <a:gd name="connsiteX29" fmla="*/ 8461 w 10000"/>
              <a:gd name="connsiteY29" fmla="*/ 119 h 11711"/>
              <a:gd name="connsiteX30" fmla="*/ 9681 w 10000"/>
              <a:gd name="connsiteY30" fmla="*/ 1197 h 11711"/>
              <a:gd name="connsiteX0" fmla="*/ 9681 w 10401"/>
              <a:gd name="connsiteY0" fmla="*/ 1197 h 11711"/>
              <a:gd name="connsiteX1" fmla="*/ 10391 w 10401"/>
              <a:gd name="connsiteY1" fmla="*/ 2431 h 11711"/>
              <a:gd name="connsiteX2" fmla="*/ 9726 w 10401"/>
              <a:gd name="connsiteY2" fmla="*/ 2748 h 11711"/>
              <a:gd name="connsiteX3" fmla="*/ 9486 w 10401"/>
              <a:gd name="connsiteY3" fmla="*/ 10276 h 11711"/>
              <a:gd name="connsiteX4" fmla="*/ 9205 w 10401"/>
              <a:gd name="connsiteY4" fmla="*/ 10227 h 11711"/>
              <a:gd name="connsiteX5" fmla="*/ 9357 w 10401"/>
              <a:gd name="connsiteY5" fmla="*/ 10099 h 11711"/>
              <a:gd name="connsiteX6" fmla="*/ 9459 w 10401"/>
              <a:gd name="connsiteY6" fmla="*/ 10341 h 11711"/>
              <a:gd name="connsiteX7" fmla="*/ 8911 w 10401"/>
              <a:gd name="connsiteY7" fmla="*/ 10013 h 11711"/>
              <a:gd name="connsiteX8" fmla="*/ 8255 w 10401"/>
              <a:gd name="connsiteY8" fmla="*/ 9382 h 11711"/>
              <a:gd name="connsiteX9" fmla="*/ 7157 w 10401"/>
              <a:gd name="connsiteY9" fmla="*/ 11081 h 11711"/>
              <a:gd name="connsiteX10" fmla="*/ 6201 w 10401"/>
              <a:gd name="connsiteY10" fmla="*/ 10189 h 11711"/>
              <a:gd name="connsiteX11" fmla="*/ 5491 w 10401"/>
              <a:gd name="connsiteY11" fmla="*/ 10762 h 11711"/>
              <a:gd name="connsiteX12" fmla="*/ 4266 w 10401"/>
              <a:gd name="connsiteY12" fmla="*/ 10681 h 11711"/>
              <a:gd name="connsiteX13" fmla="*/ 2468 w 10401"/>
              <a:gd name="connsiteY13" fmla="*/ 11707 h 11711"/>
              <a:gd name="connsiteX14" fmla="*/ 2192 w 10401"/>
              <a:gd name="connsiteY14" fmla="*/ 11554 h 11711"/>
              <a:gd name="connsiteX15" fmla="*/ 2051 w 10401"/>
              <a:gd name="connsiteY15" fmla="*/ 11467 h 11711"/>
              <a:gd name="connsiteX16" fmla="*/ 1767 w 10401"/>
              <a:gd name="connsiteY16" fmla="*/ 11314 h 11711"/>
              <a:gd name="connsiteX17" fmla="*/ 1632 w 10401"/>
              <a:gd name="connsiteY17" fmla="*/ 11238 h 11711"/>
              <a:gd name="connsiteX18" fmla="*/ 1348 w 10401"/>
              <a:gd name="connsiteY18" fmla="*/ 10516 h 11711"/>
              <a:gd name="connsiteX19" fmla="*/ 682 w 10401"/>
              <a:gd name="connsiteY19" fmla="*/ 10411 h 11711"/>
              <a:gd name="connsiteX20" fmla="*/ 54 w 10401"/>
              <a:gd name="connsiteY20" fmla="*/ 9016 h 11711"/>
              <a:gd name="connsiteX21" fmla="*/ 324 w 10401"/>
              <a:gd name="connsiteY21" fmla="*/ 5588 h 11711"/>
              <a:gd name="connsiteX22" fmla="*/ 2115 w 10401"/>
              <a:gd name="connsiteY22" fmla="*/ 4153 h 11711"/>
              <a:gd name="connsiteX23" fmla="*/ 3947 w 10401"/>
              <a:gd name="connsiteY23" fmla="*/ 3236 h 11711"/>
              <a:gd name="connsiteX24" fmla="*/ 4230 w 10401"/>
              <a:gd name="connsiteY24" fmla="*/ 2209 h 11711"/>
              <a:gd name="connsiteX25" fmla="*/ 4838 w 10401"/>
              <a:gd name="connsiteY25" fmla="*/ 660 h 11711"/>
              <a:gd name="connsiteX26" fmla="*/ 6679 w 10401"/>
              <a:gd name="connsiteY26" fmla="*/ 263 h 11711"/>
              <a:gd name="connsiteX27" fmla="*/ 7295 w 10401"/>
              <a:gd name="connsiteY27" fmla="*/ 170 h 11711"/>
              <a:gd name="connsiteX28" fmla="*/ 7641 w 10401"/>
              <a:gd name="connsiteY28" fmla="*/ 16 h 11711"/>
              <a:gd name="connsiteX29" fmla="*/ 8461 w 10401"/>
              <a:gd name="connsiteY29" fmla="*/ 119 h 11711"/>
              <a:gd name="connsiteX30" fmla="*/ 9681 w 10401"/>
              <a:gd name="connsiteY30" fmla="*/ 1197 h 11711"/>
              <a:gd name="connsiteX0" fmla="*/ 9681 w 10538"/>
              <a:gd name="connsiteY0" fmla="*/ 1197 h 11711"/>
              <a:gd name="connsiteX1" fmla="*/ 10391 w 10538"/>
              <a:gd name="connsiteY1" fmla="*/ 2431 h 11711"/>
              <a:gd name="connsiteX2" fmla="*/ 10471 w 10538"/>
              <a:gd name="connsiteY2" fmla="*/ 5137 h 11711"/>
              <a:gd name="connsiteX3" fmla="*/ 9486 w 10538"/>
              <a:gd name="connsiteY3" fmla="*/ 10276 h 11711"/>
              <a:gd name="connsiteX4" fmla="*/ 9205 w 10538"/>
              <a:gd name="connsiteY4" fmla="*/ 10227 h 11711"/>
              <a:gd name="connsiteX5" fmla="*/ 9357 w 10538"/>
              <a:gd name="connsiteY5" fmla="*/ 10099 h 11711"/>
              <a:gd name="connsiteX6" fmla="*/ 9459 w 10538"/>
              <a:gd name="connsiteY6" fmla="*/ 10341 h 11711"/>
              <a:gd name="connsiteX7" fmla="*/ 8911 w 10538"/>
              <a:gd name="connsiteY7" fmla="*/ 10013 h 11711"/>
              <a:gd name="connsiteX8" fmla="*/ 8255 w 10538"/>
              <a:gd name="connsiteY8" fmla="*/ 9382 h 11711"/>
              <a:gd name="connsiteX9" fmla="*/ 7157 w 10538"/>
              <a:gd name="connsiteY9" fmla="*/ 11081 h 11711"/>
              <a:gd name="connsiteX10" fmla="*/ 6201 w 10538"/>
              <a:gd name="connsiteY10" fmla="*/ 10189 h 11711"/>
              <a:gd name="connsiteX11" fmla="*/ 5491 w 10538"/>
              <a:gd name="connsiteY11" fmla="*/ 10762 h 11711"/>
              <a:gd name="connsiteX12" fmla="*/ 4266 w 10538"/>
              <a:gd name="connsiteY12" fmla="*/ 10681 h 11711"/>
              <a:gd name="connsiteX13" fmla="*/ 2468 w 10538"/>
              <a:gd name="connsiteY13" fmla="*/ 11707 h 11711"/>
              <a:gd name="connsiteX14" fmla="*/ 2192 w 10538"/>
              <a:gd name="connsiteY14" fmla="*/ 11554 h 11711"/>
              <a:gd name="connsiteX15" fmla="*/ 2051 w 10538"/>
              <a:gd name="connsiteY15" fmla="*/ 11467 h 11711"/>
              <a:gd name="connsiteX16" fmla="*/ 1767 w 10538"/>
              <a:gd name="connsiteY16" fmla="*/ 11314 h 11711"/>
              <a:gd name="connsiteX17" fmla="*/ 1632 w 10538"/>
              <a:gd name="connsiteY17" fmla="*/ 11238 h 11711"/>
              <a:gd name="connsiteX18" fmla="*/ 1348 w 10538"/>
              <a:gd name="connsiteY18" fmla="*/ 10516 h 11711"/>
              <a:gd name="connsiteX19" fmla="*/ 682 w 10538"/>
              <a:gd name="connsiteY19" fmla="*/ 10411 h 11711"/>
              <a:gd name="connsiteX20" fmla="*/ 54 w 10538"/>
              <a:gd name="connsiteY20" fmla="*/ 9016 h 11711"/>
              <a:gd name="connsiteX21" fmla="*/ 324 w 10538"/>
              <a:gd name="connsiteY21" fmla="*/ 5588 h 11711"/>
              <a:gd name="connsiteX22" fmla="*/ 2115 w 10538"/>
              <a:gd name="connsiteY22" fmla="*/ 4153 h 11711"/>
              <a:gd name="connsiteX23" fmla="*/ 3947 w 10538"/>
              <a:gd name="connsiteY23" fmla="*/ 3236 h 11711"/>
              <a:gd name="connsiteX24" fmla="*/ 4230 w 10538"/>
              <a:gd name="connsiteY24" fmla="*/ 2209 h 11711"/>
              <a:gd name="connsiteX25" fmla="*/ 4838 w 10538"/>
              <a:gd name="connsiteY25" fmla="*/ 660 h 11711"/>
              <a:gd name="connsiteX26" fmla="*/ 6679 w 10538"/>
              <a:gd name="connsiteY26" fmla="*/ 263 h 11711"/>
              <a:gd name="connsiteX27" fmla="*/ 7295 w 10538"/>
              <a:gd name="connsiteY27" fmla="*/ 170 h 11711"/>
              <a:gd name="connsiteX28" fmla="*/ 7641 w 10538"/>
              <a:gd name="connsiteY28" fmla="*/ 16 h 11711"/>
              <a:gd name="connsiteX29" fmla="*/ 8461 w 10538"/>
              <a:gd name="connsiteY29" fmla="*/ 119 h 11711"/>
              <a:gd name="connsiteX30" fmla="*/ 9681 w 10538"/>
              <a:gd name="connsiteY30" fmla="*/ 1197 h 11711"/>
              <a:gd name="connsiteX0" fmla="*/ 9681 w 10538"/>
              <a:gd name="connsiteY0" fmla="*/ 1197 h 11711"/>
              <a:gd name="connsiteX1" fmla="*/ 10391 w 10538"/>
              <a:gd name="connsiteY1" fmla="*/ 2431 h 11711"/>
              <a:gd name="connsiteX2" fmla="*/ 10471 w 10538"/>
              <a:gd name="connsiteY2" fmla="*/ 5137 h 11711"/>
              <a:gd name="connsiteX3" fmla="*/ 9486 w 10538"/>
              <a:gd name="connsiteY3" fmla="*/ 10276 h 11711"/>
              <a:gd name="connsiteX4" fmla="*/ 9205 w 10538"/>
              <a:gd name="connsiteY4" fmla="*/ 10227 h 11711"/>
              <a:gd name="connsiteX5" fmla="*/ 9357 w 10538"/>
              <a:gd name="connsiteY5" fmla="*/ 10099 h 11711"/>
              <a:gd name="connsiteX6" fmla="*/ 9459 w 10538"/>
              <a:gd name="connsiteY6" fmla="*/ 10341 h 11711"/>
              <a:gd name="connsiteX7" fmla="*/ 8911 w 10538"/>
              <a:gd name="connsiteY7" fmla="*/ 10013 h 11711"/>
              <a:gd name="connsiteX8" fmla="*/ 8458 w 10538"/>
              <a:gd name="connsiteY8" fmla="*/ 10832 h 11711"/>
              <a:gd name="connsiteX9" fmla="*/ 7157 w 10538"/>
              <a:gd name="connsiteY9" fmla="*/ 11081 h 11711"/>
              <a:gd name="connsiteX10" fmla="*/ 6201 w 10538"/>
              <a:gd name="connsiteY10" fmla="*/ 10189 h 11711"/>
              <a:gd name="connsiteX11" fmla="*/ 5491 w 10538"/>
              <a:gd name="connsiteY11" fmla="*/ 10762 h 11711"/>
              <a:gd name="connsiteX12" fmla="*/ 4266 w 10538"/>
              <a:gd name="connsiteY12" fmla="*/ 10681 h 11711"/>
              <a:gd name="connsiteX13" fmla="*/ 2468 w 10538"/>
              <a:gd name="connsiteY13" fmla="*/ 11707 h 11711"/>
              <a:gd name="connsiteX14" fmla="*/ 2192 w 10538"/>
              <a:gd name="connsiteY14" fmla="*/ 11554 h 11711"/>
              <a:gd name="connsiteX15" fmla="*/ 2051 w 10538"/>
              <a:gd name="connsiteY15" fmla="*/ 11467 h 11711"/>
              <a:gd name="connsiteX16" fmla="*/ 1767 w 10538"/>
              <a:gd name="connsiteY16" fmla="*/ 11314 h 11711"/>
              <a:gd name="connsiteX17" fmla="*/ 1632 w 10538"/>
              <a:gd name="connsiteY17" fmla="*/ 11238 h 11711"/>
              <a:gd name="connsiteX18" fmla="*/ 1348 w 10538"/>
              <a:gd name="connsiteY18" fmla="*/ 10516 h 11711"/>
              <a:gd name="connsiteX19" fmla="*/ 682 w 10538"/>
              <a:gd name="connsiteY19" fmla="*/ 10411 h 11711"/>
              <a:gd name="connsiteX20" fmla="*/ 54 w 10538"/>
              <a:gd name="connsiteY20" fmla="*/ 9016 h 11711"/>
              <a:gd name="connsiteX21" fmla="*/ 324 w 10538"/>
              <a:gd name="connsiteY21" fmla="*/ 5588 h 11711"/>
              <a:gd name="connsiteX22" fmla="*/ 2115 w 10538"/>
              <a:gd name="connsiteY22" fmla="*/ 4153 h 11711"/>
              <a:gd name="connsiteX23" fmla="*/ 3947 w 10538"/>
              <a:gd name="connsiteY23" fmla="*/ 3236 h 11711"/>
              <a:gd name="connsiteX24" fmla="*/ 4230 w 10538"/>
              <a:gd name="connsiteY24" fmla="*/ 2209 h 11711"/>
              <a:gd name="connsiteX25" fmla="*/ 4838 w 10538"/>
              <a:gd name="connsiteY25" fmla="*/ 660 h 11711"/>
              <a:gd name="connsiteX26" fmla="*/ 6679 w 10538"/>
              <a:gd name="connsiteY26" fmla="*/ 263 h 11711"/>
              <a:gd name="connsiteX27" fmla="*/ 7295 w 10538"/>
              <a:gd name="connsiteY27" fmla="*/ 170 h 11711"/>
              <a:gd name="connsiteX28" fmla="*/ 7641 w 10538"/>
              <a:gd name="connsiteY28" fmla="*/ 16 h 11711"/>
              <a:gd name="connsiteX29" fmla="*/ 8461 w 10538"/>
              <a:gd name="connsiteY29" fmla="*/ 119 h 11711"/>
              <a:gd name="connsiteX30" fmla="*/ 9681 w 10538"/>
              <a:gd name="connsiteY30" fmla="*/ 1197 h 1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538" h="11711">
                <a:moveTo>
                  <a:pt x="9681" y="1197"/>
                </a:moveTo>
                <a:cubicBezTo>
                  <a:pt x="10264" y="1336"/>
                  <a:pt x="9927" y="1912"/>
                  <a:pt x="10391" y="2431"/>
                </a:cubicBezTo>
                <a:cubicBezTo>
                  <a:pt x="10488" y="2533"/>
                  <a:pt x="10622" y="3830"/>
                  <a:pt x="10471" y="5137"/>
                </a:cubicBezTo>
                <a:cubicBezTo>
                  <a:pt x="10320" y="6444"/>
                  <a:pt x="9890" y="7803"/>
                  <a:pt x="9486" y="10276"/>
                </a:cubicBezTo>
                <a:cubicBezTo>
                  <a:pt x="9449" y="10806"/>
                  <a:pt x="9279" y="9709"/>
                  <a:pt x="9205" y="10227"/>
                </a:cubicBezTo>
                <a:cubicBezTo>
                  <a:pt x="9070" y="11141"/>
                  <a:pt x="9865" y="9554"/>
                  <a:pt x="9357" y="10099"/>
                </a:cubicBezTo>
                <a:cubicBezTo>
                  <a:pt x="9253" y="10390"/>
                  <a:pt x="9646" y="10227"/>
                  <a:pt x="9459" y="10341"/>
                </a:cubicBezTo>
                <a:cubicBezTo>
                  <a:pt x="9025" y="10315"/>
                  <a:pt x="9078" y="9931"/>
                  <a:pt x="8911" y="10013"/>
                </a:cubicBezTo>
                <a:cubicBezTo>
                  <a:pt x="8744" y="10095"/>
                  <a:pt x="8750" y="10654"/>
                  <a:pt x="8458" y="10832"/>
                </a:cubicBezTo>
                <a:cubicBezTo>
                  <a:pt x="8166" y="11010"/>
                  <a:pt x="7253" y="11180"/>
                  <a:pt x="7157" y="11081"/>
                </a:cubicBezTo>
                <a:cubicBezTo>
                  <a:pt x="7111" y="11028"/>
                  <a:pt x="6479" y="10242"/>
                  <a:pt x="6201" y="10189"/>
                </a:cubicBezTo>
                <a:cubicBezTo>
                  <a:pt x="5923" y="10136"/>
                  <a:pt x="5693" y="10865"/>
                  <a:pt x="5491" y="10762"/>
                </a:cubicBezTo>
                <a:cubicBezTo>
                  <a:pt x="5327" y="10319"/>
                  <a:pt x="4770" y="10523"/>
                  <a:pt x="4266" y="10681"/>
                </a:cubicBezTo>
                <a:cubicBezTo>
                  <a:pt x="3762" y="10839"/>
                  <a:pt x="4405" y="11782"/>
                  <a:pt x="2468" y="11707"/>
                </a:cubicBezTo>
                <a:lnTo>
                  <a:pt x="2192" y="11554"/>
                </a:lnTo>
                <a:cubicBezTo>
                  <a:pt x="2147" y="11530"/>
                  <a:pt x="2096" y="11491"/>
                  <a:pt x="2051" y="11467"/>
                </a:cubicBezTo>
                <a:lnTo>
                  <a:pt x="1767" y="11314"/>
                </a:lnTo>
                <a:lnTo>
                  <a:pt x="1632" y="11238"/>
                </a:lnTo>
                <a:cubicBezTo>
                  <a:pt x="1527" y="10973"/>
                  <a:pt x="1408" y="10820"/>
                  <a:pt x="1348" y="10516"/>
                </a:cubicBezTo>
                <a:cubicBezTo>
                  <a:pt x="1385" y="9642"/>
                  <a:pt x="897" y="10661"/>
                  <a:pt x="682" y="10411"/>
                </a:cubicBezTo>
                <a:cubicBezTo>
                  <a:pt x="466" y="10161"/>
                  <a:pt x="-193" y="9157"/>
                  <a:pt x="54" y="9016"/>
                </a:cubicBezTo>
                <a:cubicBezTo>
                  <a:pt x="397" y="8623"/>
                  <a:pt x="-177" y="5639"/>
                  <a:pt x="324" y="5588"/>
                </a:cubicBezTo>
                <a:cubicBezTo>
                  <a:pt x="697" y="5385"/>
                  <a:pt x="1659" y="4204"/>
                  <a:pt x="2115" y="4153"/>
                </a:cubicBezTo>
                <a:cubicBezTo>
                  <a:pt x="2505" y="3938"/>
                  <a:pt x="3550" y="3399"/>
                  <a:pt x="3947" y="3236"/>
                </a:cubicBezTo>
                <a:cubicBezTo>
                  <a:pt x="4186" y="2982"/>
                  <a:pt x="3923" y="2537"/>
                  <a:pt x="4230" y="2209"/>
                </a:cubicBezTo>
                <a:cubicBezTo>
                  <a:pt x="4364" y="1855"/>
                  <a:pt x="4696" y="991"/>
                  <a:pt x="4838" y="660"/>
                </a:cubicBezTo>
                <a:cubicBezTo>
                  <a:pt x="4951" y="77"/>
                  <a:pt x="6380" y="630"/>
                  <a:pt x="6679" y="263"/>
                </a:cubicBezTo>
                <a:cubicBezTo>
                  <a:pt x="6866" y="-193"/>
                  <a:pt x="7135" y="211"/>
                  <a:pt x="7295" y="170"/>
                </a:cubicBezTo>
                <a:cubicBezTo>
                  <a:pt x="7455" y="129"/>
                  <a:pt x="7589" y="89"/>
                  <a:pt x="7641" y="16"/>
                </a:cubicBezTo>
                <a:cubicBezTo>
                  <a:pt x="7686" y="-49"/>
                  <a:pt x="8415" y="182"/>
                  <a:pt x="8461" y="119"/>
                </a:cubicBezTo>
                <a:cubicBezTo>
                  <a:pt x="8834" y="-451"/>
                  <a:pt x="9150" y="1197"/>
                  <a:pt x="9681" y="119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72192" y="4634211"/>
                <a:ext cx="463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92" y="4634211"/>
                <a:ext cx="46390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13599" y="3756695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599" y="3756695"/>
                <a:ext cx="4692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15329" y="4100188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29" y="4100188"/>
                <a:ext cx="46923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90697" y="4757945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97" y="4757945"/>
                <a:ext cx="44505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26"/>
          <p:cNvSpPr>
            <a:spLocks/>
          </p:cNvSpPr>
          <p:nvPr/>
        </p:nvSpPr>
        <p:spPr bwMode="auto">
          <a:xfrm>
            <a:off x="8242693" y="5074955"/>
            <a:ext cx="1596455" cy="1575930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504"/>
              <a:gd name="connsiteX1" fmla="*/ 9442 w 10000"/>
              <a:gd name="connsiteY1" fmla="*/ 2219 h 11504"/>
              <a:gd name="connsiteX2" fmla="*/ 9726 w 10000"/>
              <a:gd name="connsiteY2" fmla="*/ 2536 h 11504"/>
              <a:gd name="connsiteX3" fmla="*/ 9486 w 10000"/>
              <a:gd name="connsiteY3" fmla="*/ 10064 h 11504"/>
              <a:gd name="connsiteX4" fmla="*/ 9205 w 10000"/>
              <a:gd name="connsiteY4" fmla="*/ 10015 h 11504"/>
              <a:gd name="connsiteX5" fmla="*/ 9357 w 10000"/>
              <a:gd name="connsiteY5" fmla="*/ 9887 h 11504"/>
              <a:gd name="connsiteX6" fmla="*/ 9459 w 10000"/>
              <a:gd name="connsiteY6" fmla="*/ 10129 h 11504"/>
              <a:gd name="connsiteX7" fmla="*/ 8911 w 10000"/>
              <a:gd name="connsiteY7" fmla="*/ 9801 h 11504"/>
              <a:gd name="connsiteX8" fmla="*/ 8255 w 10000"/>
              <a:gd name="connsiteY8" fmla="*/ 9170 h 11504"/>
              <a:gd name="connsiteX9" fmla="*/ 7021 w 10000"/>
              <a:gd name="connsiteY9" fmla="*/ 8736 h 11504"/>
              <a:gd name="connsiteX10" fmla="*/ 4168 w 10000"/>
              <a:gd name="connsiteY10" fmla="*/ 8612 h 11504"/>
              <a:gd name="connsiteX11" fmla="*/ 3797 w 10000"/>
              <a:gd name="connsiteY11" fmla="*/ 9697 h 11504"/>
              <a:gd name="connsiteX12" fmla="*/ 4693 w 10000"/>
              <a:gd name="connsiteY12" fmla="*/ 10883 h 11504"/>
              <a:gd name="connsiteX13" fmla="*/ 2468 w 10000"/>
              <a:gd name="connsiteY13" fmla="*/ 11495 h 11504"/>
              <a:gd name="connsiteX14" fmla="*/ 2192 w 10000"/>
              <a:gd name="connsiteY14" fmla="*/ 11342 h 11504"/>
              <a:gd name="connsiteX15" fmla="*/ 2051 w 10000"/>
              <a:gd name="connsiteY15" fmla="*/ 11255 h 11504"/>
              <a:gd name="connsiteX16" fmla="*/ 1767 w 10000"/>
              <a:gd name="connsiteY16" fmla="*/ 11102 h 11504"/>
              <a:gd name="connsiteX17" fmla="*/ 1632 w 10000"/>
              <a:gd name="connsiteY17" fmla="*/ 11026 h 11504"/>
              <a:gd name="connsiteX18" fmla="*/ 1348 w 10000"/>
              <a:gd name="connsiteY18" fmla="*/ 10304 h 11504"/>
              <a:gd name="connsiteX19" fmla="*/ 682 w 10000"/>
              <a:gd name="connsiteY19" fmla="*/ 10199 h 11504"/>
              <a:gd name="connsiteX20" fmla="*/ 54 w 10000"/>
              <a:gd name="connsiteY20" fmla="*/ 8804 h 11504"/>
              <a:gd name="connsiteX21" fmla="*/ 324 w 10000"/>
              <a:gd name="connsiteY21" fmla="*/ 5376 h 11504"/>
              <a:gd name="connsiteX22" fmla="*/ 2115 w 10000"/>
              <a:gd name="connsiteY22" fmla="*/ 3941 h 11504"/>
              <a:gd name="connsiteX23" fmla="*/ 3947 w 10000"/>
              <a:gd name="connsiteY23" fmla="*/ 3024 h 11504"/>
              <a:gd name="connsiteX24" fmla="*/ 4230 w 10000"/>
              <a:gd name="connsiteY24" fmla="*/ 1997 h 11504"/>
              <a:gd name="connsiteX25" fmla="*/ 4838 w 10000"/>
              <a:gd name="connsiteY25" fmla="*/ 448 h 11504"/>
              <a:gd name="connsiteX26" fmla="*/ 6679 w 10000"/>
              <a:gd name="connsiteY26" fmla="*/ 51 h 11504"/>
              <a:gd name="connsiteX27" fmla="*/ 7431 w 10000"/>
              <a:gd name="connsiteY27" fmla="*/ 2688 h 11504"/>
              <a:gd name="connsiteX28" fmla="*/ 7573 w 10000"/>
              <a:gd name="connsiteY28" fmla="*/ 2449 h 11504"/>
              <a:gd name="connsiteX29" fmla="*/ 7716 w 10000"/>
              <a:gd name="connsiteY29" fmla="*/ 2296 h 11504"/>
              <a:gd name="connsiteX30" fmla="*/ 8597 w 10000"/>
              <a:gd name="connsiteY30" fmla="*/ 1497 h 11504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7021 w 10000"/>
              <a:gd name="connsiteY9" fmla="*/ 8736 h 11502"/>
              <a:gd name="connsiteX10" fmla="*/ 4168 w 10000"/>
              <a:gd name="connsiteY10" fmla="*/ 8612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7021 w 10000"/>
              <a:gd name="connsiteY9" fmla="*/ 8736 h 11502"/>
              <a:gd name="connsiteX10" fmla="*/ 7767 w 10000"/>
              <a:gd name="connsiteY10" fmla="*/ 9879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8546 w 10000"/>
              <a:gd name="connsiteY9" fmla="*/ 10257 h 11502"/>
              <a:gd name="connsiteX10" fmla="*/ 7767 w 10000"/>
              <a:gd name="connsiteY10" fmla="*/ 9879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613 w 10016"/>
              <a:gd name="connsiteY0" fmla="*/ 1497 h 11502"/>
              <a:gd name="connsiteX1" fmla="*/ 9458 w 10016"/>
              <a:gd name="connsiteY1" fmla="*/ 2219 h 11502"/>
              <a:gd name="connsiteX2" fmla="*/ 9742 w 10016"/>
              <a:gd name="connsiteY2" fmla="*/ 2536 h 11502"/>
              <a:gd name="connsiteX3" fmla="*/ 9502 w 10016"/>
              <a:gd name="connsiteY3" fmla="*/ 10064 h 11502"/>
              <a:gd name="connsiteX4" fmla="*/ 9221 w 10016"/>
              <a:gd name="connsiteY4" fmla="*/ 10015 h 11502"/>
              <a:gd name="connsiteX5" fmla="*/ 9373 w 10016"/>
              <a:gd name="connsiteY5" fmla="*/ 9887 h 11502"/>
              <a:gd name="connsiteX6" fmla="*/ 9475 w 10016"/>
              <a:gd name="connsiteY6" fmla="*/ 10129 h 11502"/>
              <a:gd name="connsiteX7" fmla="*/ 8927 w 10016"/>
              <a:gd name="connsiteY7" fmla="*/ 9801 h 11502"/>
              <a:gd name="connsiteX8" fmla="*/ 8271 w 10016"/>
              <a:gd name="connsiteY8" fmla="*/ 9170 h 11502"/>
              <a:gd name="connsiteX9" fmla="*/ 8562 w 10016"/>
              <a:gd name="connsiteY9" fmla="*/ 10257 h 11502"/>
              <a:gd name="connsiteX10" fmla="*/ 7783 w 10016"/>
              <a:gd name="connsiteY10" fmla="*/ 9879 h 11502"/>
              <a:gd name="connsiteX11" fmla="*/ 6619 w 10016"/>
              <a:gd name="connsiteY11" fmla="*/ 10542 h 11502"/>
              <a:gd name="connsiteX12" fmla="*/ 4709 w 10016"/>
              <a:gd name="connsiteY12" fmla="*/ 10883 h 11502"/>
              <a:gd name="connsiteX13" fmla="*/ 2484 w 10016"/>
              <a:gd name="connsiteY13" fmla="*/ 11495 h 11502"/>
              <a:gd name="connsiteX14" fmla="*/ 2208 w 10016"/>
              <a:gd name="connsiteY14" fmla="*/ 11342 h 11502"/>
              <a:gd name="connsiteX15" fmla="*/ 2067 w 10016"/>
              <a:gd name="connsiteY15" fmla="*/ 11255 h 11502"/>
              <a:gd name="connsiteX16" fmla="*/ 1783 w 10016"/>
              <a:gd name="connsiteY16" fmla="*/ 11102 h 11502"/>
              <a:gd name="connsiteX17" fmla="*/ 1648 w 10016"/>
              <a:gd name="connsiteY17" fmla="*/ 11026 h 11502"/>
              <a:gd name="connsiteX18" fmla="*/ 2645 w 10016"/>
              <a:gd name="connsiteY18" fmla="*/ 9121 h 11502"/>
              <a:gd name="connsiteX19" fmla="*/ 698 w 10016"/>
              <a:gd name="connsiteY19" fmla="*/ 10199 h 11502"/>
              <a:gd name="connsiteX20" fmla="*/ 70 w 10016"/>
              <a:gd name="connsiteY20" fmla="*/ 8804 h 11502"/>
              <a:gd name="connsiteX21" fmla="*/ 340 w 10016"/>
              <a:gd name="connsiteY21" fmla="*/ 5376 h 11502"/>
              <a:gd name="connsiteX22" fmla="*/ 2131 w 10016"/>
              <a:gd name="connsiteY22" fmla="*/ 3941 h 11502"/>
              <a:gd name="connsiteX23" fmla="*/ 3963 w 10016"/>
              <a:gd name="connsiteY23" fmla="*/ 3024 h 11502"/>
              <a:gd name="connsiteX24" fmla="*/ 4246 w 10016"/>
              <a:gd name="connsiteY24" fmla="*/ 1997 h 11502"/>
              <a:gd name="connsiteX25" fmla="*/ 4854 w 10016"/>
              <a:gd name="connsiteY25" fmla="*/ 448 h 11502"/>
              <a:gd name="connsiteX26" fmla="*/ 6695 w 10016"/>
              <a:gd name="connsiteY26" fmla="*/ 51 h 11502"/>
              <a:gd name="connsiteX27" fmla="*/ 7447 w 10016"/>
              <a:gd name="connsiteY27" fmla="*/ 2688 h 11502"/>
              <a:gd name="connsiteX28" fmla="*/ 7589 w 10016"/>
              <a:gd name="connsiteY28" fmla="*/ 2449 h 11502"/>
              <a:gd name="connsiteX29" fmla="*/ 7732 w 10016"/>
              <a:gd name="connsiteY29" fmla="*/ 2296 h 11502"/>
              <a:gd name="connsiteX30" fmla="*/ 8613 w 10016"/>
              <a:gd name="connsiteY30" fmla="*/ 1497 h 11502"/>
              <a:gd name="connsiteX0" fmla="*/ 8559 w 9962"/>
              <a:gd name="connsiteY0" fmla="*/ 1497 h 11502"/>
              <a:gd name="connsiteX1" fmla="*/ 9404 w 9962"/>
              <a:gd name="connsiteY1" fmla="*/ 2219 h 11502"/>
              <a:gd name="connsiteX2" fmla="*/ 9688 w 9962"/>
              <a:gd name="connsiteY2" fmla="*/ 2536 h 11502"/>
              <a:gd name="connsiteX3" fmla="*/ 9448 w 9962"/>
              <a:gd name="connsiteY3" fmla="*/ 10064 h 11502"/>
              <a:gd name="connsiteX4" fmla="*/ 9167 w 9962"/>
              <a:gd name="connsiteY4" fmla="*/ 10015 h 11502"/>
              <a:gd name="connsiteX5" fmla="*/ 9319 w 9962"/>
              <a:gd name="connsiteY5" fmla="*/ 9887 h 11502"/>
              <a:gd name="connsiteX6" fmla="*/ 9421 w 9962"/>
              <a:gd name="connsiteY6" fmla="*/ 10129 h 11502"/>
              <a:gd name="connsiteX7" fmla="*/ 8873 w 9962"/>
              <a:gd name="connsiteY7" fmla="*/ 9801 h 11502"/>
              <a:gd name="connsiteX8" fmla="*/ 8217 w 9962"/>
              <a:gd name="connsiteY8" fmla="*/ 9170 h 11502"/>
              <a:gd name="connsiteX9" fmla="*/ 8508 w 9962"/>
              <a:gd name="connsiteY9" fmla="*/ 10257 h 11502"/>
              <a:gd name="connsiteX10" fmla="*/ 7729 w 9962"/>
              <a:gd name="connsiteY10" fmla="*/ 9879 h 11502"/>
              <a:gd name="connsiteX11" fmla="*/ 6565 w 9962"/>
              <a:gd name="connsiteY11" fmla="*/ 10542 h 11502"/>
              <a:gd name="connsiteX12" fmla="*/ 4655 w 9962"/>
              <a:gd name="connsiteY12" fmla="*/ 10883 h 11502"/>
              <a:gd name="connsiteX13" fmla="*/ 2430 w 9962"/>
              <a:gd name="connsiteY13" fmla="*/ 11495 h 11502"/>
              <a:gd name="connsiteX14" fmla="*/ 2154 w 9962"/>
              <a:gd name="connsiteY14" fmla="*/ 11342 h 11502"/>
              <a:gd name="connsiteX15" fmla="*/ 2013 w 9962"/>
              <a:gd name="connsiteY15" fmla="*/ 11255 h 11502"/>
              <a:gd name="connsiteX16" fmla="*/ 1729 w 9962"/>
              <a:gd name="connsiteY16" fmla="*/ 11102 h 11502"/>
              <a:gd name="connsiteX17" fmla="*/ 1594 w 9962"/>
              <a:gd name="connsiteY17" fmla="*/ 11026 h 11502"/>
              <a:gd name="connsiteX18" fmla="*/ 2591 w 9962"/>
              <a:gd name="connsiteY18" fmla="*/ 9121 h 11502"/>
              <a:gd name="connsiteX19" fmla="*/ 2962 w 9962"/>
              <a:gd name="connsiteY19" fmla="*/ 6482 h 11502"/>
              <a:gd name="connsiteX20" fmla="*/ 16 w 9962"/>
              <a:gd name="connsiteY20" fmla="*/ 8804 h 11502"/>
              <a:gd name="connsiteX21" fmla="*/ 286 w 9962"/>
              <a:gd name="connsiteY21" fmla="*/ 5376 h 11502"/>
              <a:gd name="connsiteX22" fmla="*/ 2077 w 9962"/>
              <a:gd name="connsiteY22" fmla="*/ 3941 h 11502"/>
              <a:gd name="connsiteX23" fmla="*/ 3909 w 9962"/>
              <a:gd name="connsiteY23" fmla="*/ 3024 h 11502"/>
              <a:gd name="connsiteX24" fmla="*/ 4192 w 9962"/>
              <a:gd name="connsiteY24" fmla="*/ 1997 h 11502"/>
              <a:gd name="connsiteX25" fmla="*/ 4800 w 9962"/>
              <a:gd name="connsiteY25" fmla="*/ 448 h 11502"/>
              <a:gd name="connsiteX26" fmla="*/ 6641 w 9962"/>
              <a:gd name="connsiteY26" fmla="*/ 51 h 11502"/>
              <a:gd name="connsiteX27" fmla="*/ 7393 w 9962"/>
              <a:gd name="connsiteY27" fmla="*/ 2688 h 11502"/>
              <a:gd name="connsiteX28" fmla="*/ 7535 w 9962"/>
              <a:gd name="connsiteY28" fmla="*/ 2449 h 11502"/>
              <a:gd name="connsiteX29" fmla="*/ 7678 w 9962"/>
              <a:gd name="connsiteY29" fmla="*/ 2296 h 11502"/>
              <a:gd name="connsiteX30" fmla="*/ 8559 w 9962"/>
              <a:gd name="connsiteY30" fmla="*/ 1497 h 11502"/>
              <a:gd name="connsiteX0" fmla="*/ 8347 w 9755"/>
              <a:gd name="connsiteY0" fmla="*/ 1302 h 10000"/>
              <a:gd name="connsiteX1" fmla="*/ 9195 w 9755"/>
              <a:gd name="connsiteY1" fmla="*/ 1929 h 10000"/>
              <a:gd name="connsiteX2" fmla="*/ 9480 w 9755"/>
              <a:gd name="connsiteY2" fmla="*/ 2205 h 10000"/>
              <a:gd name="connsiteX3" fmla="*/ 9239 w 9755"/>
              <a:gd name="connsiteY3" fmla="*/ 8750 h 10000"/>
              <a:gd name="connsiteX4" fmla="*/ 8957 w 9755"/>
              <a:gd name="connsiteY4" fmla="*/ 8707 h 10000"/>
              <a:gd name="connsiteX5" fmla="*/ 9110 w 9755"/>
              <a:gd name="connsiteY5" fmla="*/ 8596 h 10000"/>
              <a:gd name="connsiteX6" fmla="*/ 9212 w 9755"/>
              <a:gd name="connsiteY6" fmla="*/ 8806 h 10000"/>
              <a:gd name="connsiteX7" fmla="*/ 8662 w 9755"/>
              <a:gd name="connsiteY7" fmla="*/ 8521 h 10000"/>
              <a:gd name="connsiteX8" fmla="*/ 8003 w 9755"/>
              <a:gd name="connsiteY8" fmla="*/ 7973 h 10000"/>
              <a:gd name="connsiteX9" fmla="*/ 8295 w 9755"/>
              <a:gd name="connsiteY9" fmla="*/ 8918 h 10000"/>
              <a:gd name="connsiteX10" fmla="*/ 7513 w 9755"/>
              <a:gd name="connsiteY10" fmla="*/ 8589 h 10000"/>
              <a:gd name="connsiteX11" fmla="*/ 6345 w 9755"/>
              <a:gd name="connsiteY11" fmla="*/ 9165 h 10000"/>
              <a:gd name="connsiteX12" fmla="*/ 4428 w 9755"/>
              <a:gd name="connsiteY12" fmla="*/ 9462 h 10000"/>
              <a:gd name="connsiteX13" fmla="*/ 2194 w 9755"/>
              <a:gd name="connsiteY13" fmla="*/ 9994 h 10000"/>
              <a:gd name="connsiteX14" fmla="*/ 1917 w 9755"/>
              <a:gd name="connsiteY14" fmla="*/ 9861 h 10000"/>
              <a:gd name="connsiteX15" fmla="*/ 1776 w 9755"/>
              <a:gd name="connsiteY15" fmla="*/ 9785 h 10000"/>
              <a:gd name="connsiteX16" fmla="*/ 1491 w 9755"/>
              <a:gd name="connsiteY16" fmla="*/ 9652 h 10000"/>
              <a:gd name="connsiteX17" fmla="*/ 1355 w 9755"/>
              <a:gd name="connsiteY17" fmla="*/ 9586 h 10000"/>
              <a:gd name="connsiteX18" fmla="*/ 2356 w 9755"/>
              <a:gd name="connsiteY18" fmla="*/ 7930 h 10000"/>
              <a:gd name="connsiteX19" fmla="*/ 2728 w 9755"/>
              <a:gd name="connsiteY19" fmla="*/ 5636 h 10000"/>
              <a:gd name="connsiteX20" fmla="*/ 3384 w 9755"/>
              <a:gd name="connsiteY20" fmla="*/ 4202 h 10000"/>
              <a:gd name="connsiteX21" fmla="*/ 42 w 9755"/>
              <a:gd name="connsiteY21" fmla="*/ 4674 h 10000"/>
              <a:gd name="connsiteX22" fmla="*/ 1840 w 9755"/>
              <a:gd name="connsiteY22" fmla="*/ 3426 h 10000"/>
              <a:gd name="connsiteX23" fmla="*/ 3679 w 9755"/>
              <a:gd name="connsiteY23" fmla="*/ 2629 h 10000"/>
              <a:gd name="connsiteX24" fmla="*/ 3963 w 9755"/>
              <a:gd name="connsiteY24" fmla="*/ 1736 h 10000"/>
              <a:gd name="connsiteX25" fmla="*/ 4573 w 9755"/>
              <a:gd name="connsiteY25" fmla="*/ 389 h 10000"/>
              <a:gd name="connsiteX26" fmla="*/ 6421 w 9755"/>
              <a:gd name="connsiteY26" fmla="*/ 44 h 10000"/>
              <a:gd name="connsiteX27" fmla="*/ 7176 w 9755"/>
              <a:gd name="connsiteY27" fmla="*/ 2337 h 10000"/>
              <a:gd name="connsiteX28" fmla="*/ 7319 w 9755"/>
              <a:gd name="connsiteY28" fmla="*/ 2129 h 10000"/>
              <a:gd name="connsiteX29" fmla="*/ 7462 w 9755"/>
              <a:gd name="connsiteY29" fmla="*/ 1996 h 10000"/>
              <a:gd name="connsiteX30" fmla="*/ 8347 w 9755"/>
              <a:gd name="connsiteY30" fmla="*/ 1302 h 10000"/>
              <a:gd name="connsiteX0" fmla="*/ 7216 w 8659"/>
              <a:gd name="connsiteY0" fmla="*/ 1302 h 10000"/>
              <a:gd name="connsiteX1" fmla="*/ 8085 w 8659"/>
              <a:gd name="connsiteY1" fmla="*/ 1929 h 10000"/>
              <a:gd name="connsiteX2" fmla="*/ 8377 w 8659"/>
              <a:gd name="connsiteY2" fmla="*/ 2205 h 10000"/>
              <a:gd name="connsiteX3" fmla="*/ 8130 w 8659"/>
              <a:gd name="connsiteY3" fmla="*/ 8750 h 10000"/>
              <a:gd name="connsiteX4" fmla="*/ 7841 w 8659"/>
              <a:gd name="connsiteY4" fmla="*/ 8707 h 10000"/>
              <a:gd name="connsiteX5" fmla="*/ 7998 w 8659"/>
              <a:gd name="connsiteY5" fmla="*/ 8596 h 10000"/>
              <a:gd name="connsiteX6" fmla="*/ 8102 w 8659"/>
              <a:gd name="connsiteY6" fmla="*/ 8806 h 10000"/>
              <a:gd name="connsiteX7" fmla="*/ 7539 w 8659"/>
              <a:gd name="connsiteY7" fmla="*/ 8521 h 10000"/>
              <a:gd name="connsiteX8" fmla="*/ 6863 w 8659"/>
              <a:gd name="connsiteY8" fmla="*/ 7973 h 10000"/>
              <a:gd name="connsiteX9" fmla="*/ 7162 w 8659"/>
              <a:gd name="connsiteY9" fmla="*/ 8918 h 10000"/>
              <a:gd name="connsiteX10" fmla="*/ 6361 w 8659"/>
              <a:gd name="connsiteY10" fmla="*/ 8589 h 10000"/>
              <a:gd name="connsiteX11" fmla="*/ 5163 w 8659"/>
              <a:gd name="connsiteY11" fmla="*/ 9165 h 10000"/>
              <a:gd name="connsiteX12" fmla="*/ 3198 w 8659"/>
              <a:gd name="connsiteY12" fmla="*/ 9462 h 10000"/>
              <a:gd name="connsiteX13" fmla="*/ 908 w 8659"/>
              <a:gd name="connsiteY13" fmla="*/ 9994 h 10000"/>
              <a:gd name="connsiteX14" fmla="*/ 624 w 8659"/>
              <a:gd name="connsiteY14" fmla="*/ 9861 h 10000"/>
              <a:gd name="connsiteX15" fmla="*/ 480 w 8659"/>
              <a:gd name="connsiteY15" fmla="*/ 9785 h 10000"/>
              <a:gd name="connsiteX16" fmla="*/ 187 w 8659"/>
              <a:gd name="connsiteY16" fmla="*/ 9652 h 10000"/>
              <a:gd name="connsiteX17" fmla="*/ 48 w 8659"/>
              <a:gd name="connsiteY17" fmla="*/ 9586 h 10000"/>
              <a:gd name="connsiteX18" fmla="*/ 1074 w 8659"/>
              <a:gd name="connsiteY18" fmla="*/ 7930 h 10000"/>
              <a:gd name="connsiteX19" fmla="*/ 1456 w 8659"/>
              <a:gd name="connsiteY19" fmla="*/ 5636 h 10000"/>
              <a:gd name="connsiteX20" fmla="*/ 2128 w 8659"/>
              <a:gd name="connsiteY20" fmla="*/ 4202 h 10000"/>
              <a:gd name="connsiteX21" fmla="*/ 2720 w 8659"/>
              <a:gd name="connsiteY21" fmla="*/ 3132 h 10000"/>
              <a:gd name="connsiteX22" fmla="*/ 545 w 8659"/>
              <a:gd name="connsiteY22" fmla="*/ 3426 h 10000"/>
              <a:gd name="connsiteX23" fmla="*/ 2430 w 8659"/>
              <a:gd name="connsiteY23" fmla="*/ 2629 h 10000"/>
              <a:gd name="connsiteX24" fmla="*/ 2722 w 8659"/>
              <a:gd name="connsiteY24" fmla="*/ 1736 h 10000"/>
              <a:gd name="connsiteX25" fmla="*/ 3347 w 8659"/>
              <a:gd name="connsiteY25" fmla="*/ 389 h 10000"/>
              <a:gd name="connsiteX26" fmla="*/ 5241 w 8659"/>
              <a:gd name="connsiteY26" fmla="*/ 44 h 10000"/>
              <a:gd name="connsiteX27" fmla="*/ 6015 w 8659"/>
              <a:gd name="connsiteY27" fmla="*/ 2337 h 10000"/>
              <a:gd name="connsiteX28" fmla="*/ 6162 w 8659"/>
              <a:gd name="connsiteY28" fmla="*/ 2129 h 10000"/>
              <a:gd name="connsiteX29" fmla="*/ 6308 w 8659"/>
              <a:gd name="connsiteY29" fmla="*/ 1996 h 10000"/>
              <a:gd name="connsiteX30" fmla="*/ 7216 w 8659"/>
              <a:gd name="connsiteY30" fmla="*/ 1302 h 10000"/>
              <a:gd name="connsiteX0" fmla="*/ 8334 w 9999"/>
              <a:gd name="connsiteY0" fmla="*/ 1302 h 10000"/>
              <a:gd name="connsiteX1" fmla="*/ 9337 w 9999"/>
              <a:gd name="connsiteY1" fmla="*/ 1929 h 10000"/>
              <a:gd name="connsiteX2" fmla="*/ 9674 w 9999"/>
              <a:gd name="connsiteY2" fmla="*/ 2205 h 10000"/>
              <a:gd name="connsiteX3" fmla="*/ 9389 w 9999"/>
              <a:gd name="connsiteY3" fmla="*/ 8750 h 10000"/>
              <a:gd name="connsiteX4" fmla="*/ 9055 w 9999"/>
              <a:gd name="connsiteY4" fmla="*/ 8707 h 10000"/>
              <a:gd name="connsiteX5" fmla="*/ 9237 w 9999"/>
              <a:gd name="connsiteY5" fmla="*/ 8596 h 10000"/>
              <a:gd name="connsiteX6" fmla="*/ 9357 w 9999"/>
              <a:gd name="connsiteY6" fmla="*/ 8806 h 10000"/>
              <a:gd name="connsiteX7" fmla="*/ 8707 w 9999"/>
              <a:gd name="connsiteY7" fmla="*/ 8521 h 10000"/>
              <a:gd name="connsiteX8" fmla="*/ 7926 w 9999"/>
              <a:gd name="connsiteY8" fmla="*/ 7973 h 10000"/>
              <a:gd name="connsiteX9" fmla="*/ 8271 w 9999"/>
              <a:gd name="connsiteY9" fmla="*/ 8918 h 10000"/>
              <a:gd name="connsiteX10" fmla="*/ 7346 w 9999"/>
              <a:gd name="connsiteY10" fmla="*/ 8589 h 10000"/>
              <a:gd name="connsiteX11" fmla="*/ 5963 w 9999"/>
              <a:gd name="connsiteY11" fmla="*/ 9165 h 10000"/>
              <a:gd name="connsiteX12" fmla="*/ 3693 w 9999"/>
              <a:gd name="connsiteY12" fmla="*/ 9462 h 10000"/>
              <a:gd name="connsiteX13" fmla="*/ 1049 w 9999"/>
              <a:gd name="connsiteY13" fmla="*/ 9994 h 10000"/>
              <a:gd name="connsiteX14" fmla="*/ 721 w 9999"/>
              <a:gd name="connsiteY14" fmla="*/ 9861 h 10000"/>
              <a:gd name="connsiteX15" fmla="*/ 554 w 9999"/>
              <a:gd name="connsiteY15" fmla="*/ 9785 h 10000"/>
              <a:gd name="connsiteX16" fmla="*/ 216 w 9999"/>
              <a:gd name="connsiteY16" fmla="*/ 9652 h 10000"/>
              <a:gd name="connsiteX17" fmla="*/ 55 w 9999"/>
              <a:gd name="connsiteY17" fmla="*/ 9586 h 10000"/>
              <a:gd name="connsiteX18" fmla="*/ 1240 w 9999"/>
              <a:gd name="connsiteY18" fmla="*/ 7930 h 10000"/>
              <a:gd name="connsiteX19" fmla="*/ 1681 w 9999"/>
              <a:gd name="connsiteY19" fmla="*/ 5636 h 10000"/>
              <a:gd name="connsiteX20" fmla="*/ 2458 w 9999"/>
              <a:gd name="connsiteY20" fmla="*/ 4202 h 10000"/>
              <a:gd name="connsiteX21" fmla="*/ 3141 w 9999"/>
              <a:gd name="connsiteY21" fmla="*/ 3132 h 10000"/>
              <a:gd name="connsiteX22" fmla="*/ 629 w 9999"/>
              <a:gd name="connsiteY22" fmla="*/ 3426 h 10000"/>
              <a:gd name="connsiteX23" fmla="*/ 3434 w 9999"/>
              <a:gd name="connsiteY23" fmla="*/ 2529 h 10000"/>
              <a:gd name="connsiteX24" fmla="*/ 2806 w 9999"/>
              <a:gd name="connsiteY24" fmla="*/ 2629 h 10000"/>
              <a:gd name="connsiteX25" fmla="*/ 3144 w 9999"/>
              <a:gd name="connsiteY25" fmla="*/ 1736 h 10000"/>
              <a:gd name="connsiteX26" fmla="*/ 3865 w 9999"/>
              <a:gd name="connsiteY26" fmla="*/ 389 h 10000"/>
              <a:gd name="connsiteX27" fmla="*/ 6053 w 9999"/>
              <a:gd name="connsiteY27" fmla="*/ 44 h 10000"/>
              <a:gd name="connsiteX28" fmla="*/ 6947 w 9999"/>
              <a:gd name="connsiteY28" fmla="*/ 2337 h 10000"/>
              <a:gd name="connsiteX29" fmla="*/ 7116 w 9999"/>
              <a:gd name="connsiteY29" fmla="*/ 2129 h 10000"/>
              <a:gd name="connsiteX30" fmla="*/ 7285 w 9999"/>
              <a:gd name="connsiteY30" fmla="*/ 1996 h 10000"/>
              <a:gd name="connsiteX31" fmla="*/ 8334 w 9999"/>
              <a:gd name="connsiteY31" fmla="*/ 1302 h 10000"/>
              <a:gd name="connsiteX0" fmla="*/ 8335 w 10000"/>
              <a:gd name="connsiteY0" fmla="*/ 1302 h 10000"/>
              <a:gd name="connsiteX1" fmla="*/ 9338 w 10000"/>
              <a:gd name="connsiteY1" fmla="*/ 1929 h 10000"/>
              <a:gd name="connsiteX2" fmla="*/ 9675 w 10000"/>
              <a:gd name="connsiteY2" fmla="*/ 2205 h 10000"/>
              <a:gd name="connsiteX3" fmla="*/ 9390 w 10000"/>
              <a:gd name="connsiteY3" fmla="*/ 8750 h 10000"/>
              <a:gd name="connsiteX4" fmla="*/ 9056 w 10000"/>
              <a:gd name="connsiteY4" fmla="*/ 8707 h 10000"/>
              <a:gd name="connsiteX5" fmla="*/ 9238 w 10000"/>
              <a:gd name="connsiteY5" fmla="*/ 8596 h 10000"/>
              <a:gd name="connsiteX6" fmla="*/ 9358 w 10000"/>
              <a:gd name="connsiteY6" fmla="*/ 8806 h 10000"/>
              <a:gd name="connsiteX7" fmla="*/ 8708 w 10000"/>
              <a:gd name="connsiteY7" fmla="*/ 8521 h 10000"/>
              <a:gd name="connsiteX8" fmla="*/ 7927 w 10000"/>
              <a:gd name="connsiteY8" fmla="*/ 7973 h 10000"/>
              <a:gd name="connsiteX9" fmla="*/ 8272 w 10000"/>
              <a:gd name="connsiteY9" fmla="*/ 8918 h 10000"/>
              <a:gd name="connsiteX10" fmla="*/ 7347 w 10000"/>
              <a:gd name="connsiteY10" fmla="*/ 8589 h 10000"/>
              <a:gd name="connsiteX11" fmla="*/ 5964 w 10000"/>
              <a:gd name="connsiteY11" fmla="*/ 9165 h 10000"/>
              <a:gd name="connsiteX12" fmla="*/ 3693 w 10000"/>
              <a:gd name="connsiteY12" fmla="*/ 9462 h 10000"/>
              <a:gd name="connsiteX13" fmla="*/ 1049 w 10000"/>
              <a:gd name="connsiteY13" fmla="*/ 9994 h 10000"/>
              <a:gd name="connsiteX14" fmla="*/ 721 w 10000"/>
              <a:gd name="connsiteY14" fmla="*/ 9861 h 10000"/>
              <a:gd name="connsiteX15" fmla="*/ 554 w 10000"/>
              <a:gd name="connsiteY15" fmla="*/ 9785 h 10000"/>
              <a:gd name="connsiteX16" fmla="*/ 216 w 10000"/>
              <a:gd name="connsiteY16" fmla="*/ 9652 h 10000"/>
              <a:gd name="connsiteX17" fmla="*/ 55 w 10000"/>
              <a:gd name="connsiteY17" fmla="*/ 9586 h 10000"/>
              <a:gd name="connsiteX18" fmla="*/ 1240 w 10000"/>
              <a:gd name="connsiteY18" fmla="*/ 7930 h 10000"/>
              <a:gd name="connsiteX19" fmla="*/ 1681 w 10000"/>
              <a:gd name="connsiteY19" fmla="*/ 5636 h 10000"/>
              <a:gd name="connsiteX20" fmla="*/ 2458 w 10000"/>
              <a:gd name="connsiteY20" fmla="*/ 4202 h 10000"/>
              <a:gd name="connsiteX21" fmla="*/ 3141 w 10000"/>
              <a:gd name="connsiteY21" fmla="*/ 3132 h 10000"/>
              <a:gd name="connsiteX22" fmla="*/ 3602 w 10000"/>
              <a:gd name="connsiteY22" fmla="*/ 2838 h 10000"/>
              <a:gd name="connsiteX23" fmla="*/ 3434 w 10000"/>
              <a:gd name="connsiteY23" fmla="*/ 2529 h 10000"/>
              <a:gd name="connsiteX24" fmla="*/ 2806 w 10000"/>
              <a:gd name="connsiteY24" fmla="*/ 2629 h 10000"/>
              <a:gd name="connsiteX25" fmla="*/ 3144 w 10000"/>
              <a:gd name="connsiteY25" fmla="*/ 1736 h 10000"/>
              <a:gd name="connsiteX26" fmla="*/ 3865 w 10000"/>
              <a:gd name="connsiteY26" fmla="*/ 389 h 10000"/>
              <a:gd name="connsiteX27" fmla="*/ 6054 w 10000"/>
              <a:gd name="connsiteY27" fmla="*/ 44 h 10000"/>
              <a:gd name="connsiteX28" fmla="*/ 6948 w 10000"/>
              <a:gd name="connsiteY28" fmla="*/ 2337 h 10000"/>
              <a:gd name="connsiteX29" fmla="*/ 7117 w 10000"/>
              <a:gd name="connsiteY29" fmla="*/ 2129 h 10000"/>
              <a:gd name="connsiteX30" fmla="*/ 7286 w 10000"/>
              <a:gd name="connsiteY30" fmla="*/ 1996 h 10000"/>
              <a:gd name="connsiteX31" fmla="*/ 8335 w 10000"/>
              <a:gd name="connsiteY31" fmla="*/ 13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8335" y="1302"/>
                </a:moveTo>
                <a:cubicBezTo>
                  <a:pt x="9026" y="1422"/>
                  <a:pt x="8786" y="1478"/>
                  <a:pt x="9338" y="1929"/>
                </a:cubicBezTo>
                <a:cubicBezTo>
                  <a:pt x="9452" y="2018"/>
                  <a:pt x="9675" y="2205"/>
                  <a:pt x="9675" y="2205"/>
                </a:cubicBezTo>
                <a:cubicBezTo>
                  <a:pt x="10332" y="4640"/>
                  <a:pt x="9870" y="6600"/>
                  <a:pt x="9390" y="8750"/>
                </a:cubicBezTo>
                <a:cubicBezTo>
                  <a:pt x="9346" y="9211"/>
                  <a:pt x="9144" y="8257"/>
                  <a:pt x="9056" y="8707"/>
                </a:cubicBezTo>
                <a:cubicBezTo>
                  <a:pt x="8896" y="9502"/>
                  <a:pt x="9840" y="8122"/>
                  <a:pt x="9238" y="8596"/>
                </a:cubicBezTo>
                <a:cubicBezTo>
                  <a:pt x="9113" y="8849"/>
                  <a:pt x="9581" y="8707"/>
                  <a:pt x="9358" y="8806"/>
                </a:cubicBezTo>
                <a:cubicBezTo>
                  <a:pt x="8842" y="8784"/>
                  <a:pt x="8945" y="8659"/>
                  <a:pt x="8708" y="8521"/>
                </a:cubicBezTo>
                <a:cubicBezTo>
                  <a:pt x="8467" y="8382"/>
                  <a:pt x="8001" y="7906"/>
                  <a:pt x="7927" y="7973"/>
                </a:cubicBezTo>
                <a:cubicBezTo>
                  <a:pt x="7854" y="8039"/>
                  <a:pt x="8388" y="9004"/>
                  <a:pt x="8272" y="8918"/>
                </a:cubicBezTo>
                <a:cubicBezTo>
                  <a:pt x="8218" y="8872"/>
                  <a:pt x="7733" y="8548"/>
                  <a:pt x="7347" y="8589"/>
                </a:cubicBezTo>
                <a:cubicBezTo>
                  <a:pt x="6963" y="8630"/>
                  <a:pt x="6204" y="9255"/>
                  <a:pt x="5964" y="9165"/>
                </a:cubicBezTo>
                <a:cubicBezTo>
                  <a:pt x="5768" y="8780"/>
                  <a:pt x="4512" y="9324"/>
                  <a:pt x="3693" y="9462"/>
                </a:cubicBezTo>
                <a:cubicBezTo>
                  <a:pt x="2874" y="9600"/>
                  <a:pt x="3351" y="10059"/>
                  <a:pt x="1049" y="9994"/>
                </a:cubicBezTo>
                <a:lnTo>
                  <a:pt x="721" y="9861"/>
                </a:lnTo>
                <a:cubicBezTo>
                  <a:pt x="668" y="9840"/>
                  <a:pt x="607" y="9806"/>
                  <a:pt x="554" y="9785"/>
                </a:cubicBezTo>
                <a:lnTo>
                  <a:pt x="216" y="9652"/>
                </a:lnTo>
                <a:cubicBezTo>
                  <a:pt x="162" y="9630"/>
                  <a:pt x="-115" y="9873"/>
                  <a:pt x="55" y="9586"/>
                </a:cubicBezTo>
                <a:cubicBezTo>
                  <a:pt x="228" y="9299"/>
                  <a:pt x="1312" y="8194"/>
                  <a:pt x="1240" y="7930"/>
                </a:cubicBezTo>
                <a:cubicBezTo>
                  <a:pt x="1284" y="7170"/>
                  <a:pt x="1478" y="6257"/>
                  <a:pt x="1681" y="5636"/>
                </a:cubicBezTo>
                <a:cubicBezTo>
                  <a:pt x="1884" y="5015"/>
                  <a:pt x="2164" y="4325"/>
                  <a:pt x="2458" y="4202"/>
                </a:cubicBezTo>
                <a:cubicBezTo>
                  <a:pt x="2865" y="3861"/>
                  <a:pt x="2545" y="3176"/>
                  <a:pt x="3141" y="3132"/>
                </a:cubicBezTo>
                <a:cubicBezTo>
                  <a:pt x="3585" y="2955"/>
                  <a:pt x="3061" y="2883"/>
                  <a:pt x="3602" y="2838"/>
                </a:cubicBezTo>
                <a:cubicBezTo>
                  <a:pt x="3252" y="2848"/>
                  <a:pt x="3071" y="2662"/>
                  <a:pt x="3434" y="2529"/>
                </a:cubicBezTo>
                <a:cubicBezTo>
                  <a:pt x="3797" y="2396"/>
                  <a:pt x="2456" y="2871"/>
                  <a:pt x="2806" y="2629"/>
                </a:cubicBezTo>
                <a:cubicBezTo>
                  <a:pt x="3090" y="2408"/>
                  <a:pt x="2779" y="2021"/>
                  <a:pt x="3144" y="1736"/>
                </a:cubicBezTo>
                <a:cubicBezTo>
                  <a:pt x="3303" y="1428"/>
                  <a:pt x="3697" y="677"/>
                  <a:pt x="3865" y="389"/>
                </a:cubicBezTo>
                <a:cubicBezTo>
                  <a:pt x="4000" y="-117"/>
                  <a:pt x="5699" y="363"/>
                  <a:pt x="6054" y="44"/>
                </a:cubicBezTo>
                <a:cubicBezTo>
                  <a:pt x="6277" y="-352"/>
                  <a:pt x="6771" y="1989"/>
                  <a:pt x="6948" y="2337"/>
                </a:cubicBezTo>
                <a:cubicBezTo>
                  <a:pt x="7125" y="2685"/>
                  <a:pt x="7056" y="2193"/>
                  <a:pt x="7117" y="2129"/>
                </a:cubicBezTo>
                <a:cubicBezTo>
                  <a:pt x="7170" y="2073"/>
                  <a:pt x="7232" y="2051"/>
                  <a:pt x="7286" y="1996"/>
                </a:cubicBezTo>
                <a:cubicBezTo>
                  <a:pt x="7731" y="1501"/>
                  <a:pt x="7703" y="1302"/>
                  <a:pt x="8335" y="1302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801644" y="5613280"/>
                <a:ext cx="693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644" y="5613280"/>
                <a:ext cx="69313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77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Homework 3 (graph algorithms) and 4 (</a:t>
            </a:r>
            <a:r>
              <a:rPr lang="en-US" dirty="0" err="1" smtClean="0"/>
              <a:t>LaTeX</a:t>
            </a:r>
            <a:r>
              <a:rPr lang="en-US" dirty="0" smtClean="0"/>
              <a:t> for Floyd-</a:t>
            </a:r>
            <a:r>
              <a:rPr lang="en-US" dirty="0" err="1" smtClean="0"/>
              <a:t>Warshall</a:t>
            </a:r>
            <a:r>
              <a:rPr lang="en-US" dirty="0" smtClean="0"/>
              <a:t>) are due tonight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Homework 5 to be released tomorrow morning and due next Tuesday June 9</a:t>
            </a:r>
            <a:r>
              <a:rPr lang="en-US" baseline="30000" dirty="0" smtClean="0"/>
              <a:t>th</a:t>
            </a:r>
            <a:r>
              <a:rPr lang="en-US" dirty="0" smtClean="0"/>
              <a:t> 11:59PM Boston Time</a:t>
            </a:r>
          </a:p>
        </p:txBody>
      </p:sp>
    </p:spTree>
    <p:extLst>
      <p:ext uri="{BB962C8B-B14F-4D97-AF65-F5344CB8AC3E}">
        <p14:creationId xmlns:p14="http://schemas.microsoft.com/office/powerpoint/2010/main" val="1651595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15583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 smtClean="0"/>
                  <a:t>Claim: </a:t>
                </a:r>
                <a:r>
                  <a:rPr lang="en-US" dirty="0"/>
                  <a:t>every iteration of the main </a:t>
                </a:r>
                <a:r>
                  <a:rPr lang="en-US" dirty="0" smtClean="0"/>
                  <a:t>loop at least </a:t>
                </a:r>
                <a:r>
                  <a:rPr lang="en-US" dirty="0"/>
                  <a:t>halves the number of connected components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this is true, number of iterations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9"/>
                <a:ext cx="7886700" cy="1558353"/>
              </a:xfrm>
              <a:blipFill rotWithShape="0">
                <a:blip r:embed="rId3"/>
                <a:stretch>
                  <a:fillRect l="-1391" t="-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26"/>
          <p:cNvSpPr>
            <a:spLocks/>
          </p:cNvSpPr>
          <p:nvPr/>
        </p:nvSpPr>
        <p:spPr bwMode="auto">
          <a:xfrm>
            <a:off x="7644693" y="3023976"/>
            <a:ext cx="2111073" cy="1592239"/>
          </a:xfrm>
          <a:custGeom>
            <a:avLst/>
            <a:gdLst/>
            <a:ahLst/>
            <a:cxnLst>
              <a:cxn ang="0">
                <a:pos x="970" y="0"/>
              </a:cxn>
              <a:cxn ang="0">
                <a:pos x="1083" y="57"/>
              </a:cxn>
              <a:cxn ang="0">
                <a:pos x="1121" y="82"/>
              </a:cxn>
              <a:cxn ang="0">
                <a:pos x="1089" y="676"/>
              </a:cxn>
              <a:cxn ang="0">
                <a:pos x="1064" y="795"/>
              </a:cxn>
              <a:cxn ang="0">
                <a:pos x="970" y="983"/>
              </a:cxn>
              <a:cxn ang="0">
                <a:pos x="920" y="1021"/>
              </a:cxn>
              <a:cxn ang="0">
                <a:pos x="745" y="1014"/>
              </a:cxn>
              <a:cxn ang="0">
                <a:pos x="708" y="1002"/>
              </a:cxn>
              <a:cxn ang="0">
                <a:pos x="670" y="977"/>
              </a:cxn>
              <a:cxn ang="0">
                <a:pos x="657" y="958"/>
              </a:cxn>
              <a:cxn ang="0">
                <a:pos x="582" y="902"/>
              </a:cxn>
              <a:cxn ang="0">
                <a:pos x="545" y="870"/>
              </a:cxn>
              <a:cxn ang="0">
                <a:pos x="150" y="789"/>
              </a:cxn>
              <a:cxn ang="0">
                <a:pos x="113" y="777"/>
              </a:cxn>
              <a:cxn ang="0">
                <a:pos x="94" y="770"/>
              </a:cxn>
              <a:cxn ang="0">
                <a:pos x="56" y="758"/>
              </a:cxn>
              <a:cxn ang="0">
                <a:pos x="38" y="752"/>
              </a:cxn>
              <a:cxn ang="0">
                <a:pos x="0" y="695"/>
              </a:cxn>
              <a:cxn ang="0">
                <a:pos x="38" y="564"/>
              </a:cxn>
              <a:cxn ang="0">
                <a:pos x="81" y="520"/>
              </a:cxn>
              <a:cxn ang="0">
                <a:pos x="219" y="495"/>
              </a:cxn>
              <a:cxn ang="0">
                <a:pos x="357" y="476"/>
              </a:cxn>
              <a:cxn ang="0">
                <a:pos x="513" y="432"/>
              </a:cxn>
              <a:cxn ang="0">
                <a:pos x="589" y="351"/>
              </a:cxn>
              <a:cxn ang="0">
                <a:pos x="645" y="276"/>
              </a:cxn>
              <a:cxn ang="0">
                <a:pos x="726" y="169"/>
              </a:cxn>
              <a:cxn ang="0">
                <a:pos x="814" y="94"/>
              </a:cxn>
              <a:cxn ang="0">
                <a:pos x="833" y="75"/>
              </a:cxn>
              <a:cxn ang="0">
                <a:pos x="852" y="63"/>
              </a:cxn>
              <a:cxn ang="0">
                <a:pos x="970" y="0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6"/>
          <p:cNvSpPr>
            <a:spLocks/>
          </p:cNvSpPr>
          <p:nvPr/>
        </p:nvSpPr>
        <p:spPr bwMode="auto">
          <a:xfrm>
            <a:off x="4119235" y="3773709"/>
            <a:ext cx="1218299" cy="1251995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58" h="10000">
                <a:moveTo>
                  <a:pt x="9936" y="0"/>
                </a:moveTo>
                <a:cubicBezTo>
                  <a:pt x="10610" y="108"/>
                  <a:pt x="10377" y="157"/>
                  <a:pt x="10913" y="558"/>
                </a:cubicBezTo>
                <a:cubicBezTo>
                  <a:pt x="11025" y="637"/>
                  <a:pt x="11241" y="803"/>
                  <a:pt x="11241" y="803"/>
                </a:cubicBezTo>
                <a:cubicBezTo>
                  <a:pt x="11880" y="2968"/>
                  <a:pt x="11431" y="4711"/>
                  <a:pt x="10964" y="6621"/>
                </a:cubicBezTo>
                <a:cubicBezTo>
                  <a:pt x="10921" y="7032"/>
                  <a:pt x="10834" y="7385"/>
                  <a:pt x="10749" y="7786"/>
                </a:cubicBezTo>
                <a:cubicBezTo>
                  <a:pt x="10593" y="8492"/>
                  <a:pt x="10524" y="9207"/>
                  <a:pt x="9936" y="9628"/>
                </a:cubicBezTo>
                <a:cubicBezTo>
                  <a:pt x="9816" y="9853"/>
                  <a:pt x="9721" y="9912"/>
                  <a:pt x="9505" y="10000"/>
                </a:cubicBezTo>
                <a:cubicBezTo>
                  <a:pt x="9003" y="9980"/>
                  <a:pt x="8494" y="9980"/>
                  <a:pt x="7993" y="9931"/>
                </a:cubicBezTo>
                <a:cubicBezTo>
                  <a:pt x="7881" y="9922"/>
                  <a:pt x="7674" y="9814"/>
                  <a:pt x="7674" y="9814"/>
                </a:cubicBezTo>
                <a:cubicBezTo>
                  <a:pt x="7561" y="9736"/>
                  <a:pt x="7457" y="9647"/>
                  <a:pt x="7346" y="9569"/>
                </a:cubicBezTo>
                <a:cubicBezTo>
                  <a:pt x="7293" y="9530"/>
                  <a:pt x="7276" y="9442"/>
                  <a:pt x="7233" y="9383"/>
                </a:cubicBezTo>
                <a:cubicBezTo>
                  <a:pt x="7077" y="9167"/>
                  <a:pt x="6818" y="8913"/>
                  <a:pt x="6585" y="8834"/>
                </a:cubicBezTo>
                <a:cubicBezTo>
                  <a:pt x="6395" y="8492"/>
                  <a:pt x="6594" y="8786"/>
                  <a:pt x="6266" y="8521"/>
                </a:cubicBezTo>
                <a:cubicBezTo>
                  <a:pt x="4927" y="7453"/>
                  <a:pt x="5091" y="7786"/>
                  <a:pt x="2853" y="7728"/>
                </a:cubicBezTo>
                <a:lnTo>
                  <a:pt x="2534" y="7610"/>
                </a:lnTo>
                <a:cubicBezTo>
                  <a:pt x="2482" y="7591"/>
                  <a:pt x="2422" y="7561"/>
                  <a:pt x="2370" y="7542"/>
                </a:cubicBezTo>
                <a:lnTo>
                  <a:pt x="2042" y="7424"/>
                </a:lnTo>
                <a:cubicBezTo>
                  <a:pt x="1989" y="7405"/>
                  <a:pt x="1886" y="7365"/>
                  <a:pt x="1886" y="7365"/>
                </a:cubicBezTo>
                <a:cubicBezTo>
                  <a:pt x="1765" y="7160"/>
                  <a:pt x="1627" y="7042"/>
                  <a:pt x="1558" y="6807"/>
                </a:cubicBezTo>
                <a:cubicBezTo>
                  <a:pt x="1601" y="6131"/>
                  <a:pt x="1037" y="6919"/>
                  <a:pt x="788" y="6726"/>
                </a:cubicBezTo>
                <a:cubicBezTo>
                  <a:pt x="539" y="6533"/>
                  <a:pt x="-223" y="5756"/>
                  <a:pt x="62" y="5648"/>
                </a:cubicBezTo>
                <a:cubicBezTo>
                  <a:pt x="459" y="5344"/>
                  <a:pt x="-204" y="3038"/>
                  <a:pt x="375" y="2999"/>
                </a:cubicBezTo>
                <a:cubicBezTo>
                  <a:pt x="806" y="2842"/>
                  <a:pt x="1918" y="1928"/>
                  <a:pt x="2445" y="1889"/>
                </a:cubicBezTo>
                <a:cubicBezTo>
                  <a:pt x="2895" y="1723"/>
                  <a:pt x="5421" y="1307"/>
                  <a:pt x="5879" y="1180"/>
                </a:cubicBezTo>
                <a:cubicBezTo>
                  <a:pt x="6156" y="984"/>
                  <a:pt x="6621" y="1103"/>
                  <a:pt x="6975" y="849"/>
                </a:cubicBezTo>
                <a:cubicBezTo>
                  <a:pt x="7130" y="575"/>
                  <a:pt x="7624" y="924"/>
                  <a:pt x="7788" y="669"/>
                </a:cubicBezTo>
                <a:cubicBezTo>
                  <a:pt x="7918" y="219"/>
                  <a:pt x="7484" y="1939"/>
                  <a:pt x="7829" y="1655"/>
                </a:cubicBezTo>
                <a:cubicBezTo>
                  <a:pt x="8045" y="1303"/>
                  <a:pt x="8330" y="1214"/>
                  <a:pt x="8589" y="921"/>
                </a:cubicBezTo>
                <a:cubicBezTo>
                  <a:pt x="8641" y="862"/>
                  <a:pt x="8693" y="793"/>
                  <a:pt x="8753" y="735"/>
                </a:cubicBezTo>
                <a:cubicBezTo>
                  <a:pt x="8805" y="686"/>
                  <a:pt x="8865" y="666"/>
                  <a:pt x="8918" y="617"/>
                </a:cubicBezTo>
                <a:cubicBezTo>
                  <a:pt x="9349" y="176"/>
                  <a:pt x="9323" y="0"/>
                  <a:pt x="9936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6"/>
          <p:cNvSpPr>
            <a:spLocks/>
          </p:cNvSpPr>
          <p:nvPr/>
        </p:nvSpPr>
        <p:spPr bwMode="auto">
          <a:xfrm>
            <a:off x="6532931" y="4469520"/>
            <a:ext cx="1231335" cy="1112592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8984 w 10000"/>
              <a:gd name="connsiteY6" fmla="*/ 9770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452 w 10000"/>
              <a:gd name="connsiteY5" fmla="*/ 6060 h 11497"/>
              <a:gd name="connsiteX6" fmla="*/ 8984 w 10000"/>
              <a:gd name="connsiteY6" fmla="*/ 9770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452 w 10107"/>
              <a:gd name="connsiteY5" fmla="*/ 6060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452 w 10107"/>
              <a:gd name="connsiteY5" fmla="*/ 6060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072 w 10107"/>
              <a:gd name="connsiteY5" fmla="*/ 9409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07" h="11497">
                <a:moveTo>
                  <a:pt x="8597" y="1497"/>
                </a:moveTo>
                <a:cubicBezTo>
                  <a:pt x="9180" y="1636"/>
                  <a:pt x="8978" y="1700"/>
                  <a:pt x="9442" y="2219"/>
                </a:cubicBezTo>
                <a:cubicBezTo>
                  <a:pt x="9539" y="2321"/>
                  <a:pt x="9640" y="1886"/>
                  <a:pt x="9726" y="2536"/>
                </a:cubicBezTo>
                <a:cubicBezTo>
                  <a:pt x="9813" y="3186"/>
                  <a:pt x="10365" y="3644"/>
                  <a:pt x="9961" y="6117"/>
                </a:cubicBezTo>
                <a:cubicBezTo>
                  <a:pt x="10114" y="7963"/>
                  <a:pt x="9279" y="9497"/>
                  <a:pt x="9205" y="10015"/>
                </a:cubicBezTo>
                <a:cubicBezTo>
                  <a:pt x="9070" y="10929"/>
                  <a:pt x="9580" y="8864"/>
                  <a:pt x="9072" y="9409"/>
                </a:cubicBezTo>
                <a:cubicBezTo>
                  <a:pt x="8968" y="9700"/>
                  <a:pt x="9171" y="9656"/>
                  <a:pt x="8984" y="9770"/>
                </a:cubicBezTo>
                <a:cubicBezTo>
                  <a:pt x="8550" y="9744"/>
                  <a:pt x="9032" y="9901"/>
                  <a:pt x="8911" y="9801"/>
                </a:cubicBezTo>
                <a:cubicBezTo>
                  <a:pt x="8790" y="9701"/>
                  <a:pt x="8570" y="9347"/>
                  <a:pt x="8255" y="9170"/>
                </a:cubicBezTo>
                <a:cubicBezTo>
                  <a:pt x="7940" y="8993"/>
                  <a:pt x="7117" y="8835"/>
                  <a:pt x="7021" y="8736"/>
                </a:cubicBezTo>
                <a:cubicBezTo>
                  <a:pt x="6975" y="8683"/>
                  <a:pt x="4705" y="8452"/>
                  <a:pt x="4168" y="8612"/>
                </a:cubicBezTo>
                <a:cubicBezTo>
                  <a:pt x="3631" y="8772"/>
                  <a:pt x="3999" y="9800"/>
                  <a:pt x="3797" y="9697"/>
                </a:cubicBezTo>
                <a:cubicBezTo>
                  <a:pt x="3633" y="9254"/>
                  <a:pt x="3268" y="9232"/>
                  <a:pt x="3046" y="9531"/>
                </a:cubicBezTo>
                <a:cubicBezTo>
                  <a:pt x="2825" y="9831"/>
                  <a:pt x="4405" y="11570"/>
                  <a:pt x="2468" y="11495"/>
                </a:cubicBezTo>
                <a:lnTo>
                  <a:pt x="2192" y="11342"/>
                </a:lnTo>
                <a:cubicBezTo>
                  <a:pt x="2147" y="11318"/>
                  <a:pt x="2096" y="11279"/>
                  <a:pt x="2051" y="11255"/>
                </a:cubicBezTo>
                <a:lnTo>
                  <a:pt x="1767" y="11102"/>
                </a:lnTo>
                <a:lnTo>
                  <a:pt x="1632" y="11026"/>
                </a:lnTo>
                <a:cubicBezTo>
                  <a:pt x="1527" y="10761"/>
                  <a:pt x="1408" y="10608"/>
                  <a:pt x="1348" y="10304"/>
                </a:cubicBezTo>
                <a:cubicBezTo>
                  <a:pt x="1385" y="9430"/>
                  <a:pt x="897" y="10449"/>
                  <a:pt x="682" y="10199"/>
                </a:cubicBezTo>
                <a:cubicBezTo>
                  <a:pt x="466" y="9949"/>
                  <a:pt x="-193" y="8945"/>
                  <a:pt x="54" y="8804"/>
                </a:cubicBezTo>
                <a:cubicBezTo>
                  <a:pt x="397" y="8411"/>
                  <a:pt x="-177" y="5427"/>
                  <a:pt x="324" y="5376"/>
                </a:cubicBezTo>
                <a:cubicBezTo>
                  <a:pt x="697" y="5173"/>
                  <a:pt x="1659" y="3992"/>
                  <a:pt x="2115" y="3941"/>
                </a:cubicBezTo>
                <a:cubicBezTo>
                  <a:pt x="2505" y="3726"/>
                  <a:pt x="3550" y="3187"/>
                  <a:pt x="3947" y="3024"/>
                </a:cubicBezTo>
                <a:cubicBezTo>
                  <a:pt x="4186" y="2770"/>
                  <a:pt x="3923" y="2325"/>
                  <a:pt x="4230" y="1997"/>
                </a:cubicBezTo>
                <a:cubicBezTo>
                  <a:pt x="4364" y="1643"/>
                  <a:pt x="4696" y="779"/>
                  <a:pt x="4838" y="448"/>
                </a:cubicBezTo>
                <a:cubicBezTo>
                  <a:pt x="4951" y="-135"/>
                  <a:pt x="6380" y="418"/>
                  <a:pt x="6679" y="51"/>
                </a:cubicBezTo>
                <a:cubicBezTo>
                  <a:pt x="6866" y="-405"/>
                  <a:pt x="7282" y="2288"/>
                  <a:pt x="7431" y="2688"/>
                </a:cubicBezTo>
                <a:cubicBezTo>
                  <a:pt x="7580" y="3088"/>
                  <a:pt x="7521" y="2522"/>
                  <a:pt x="7573" y="2449"/>
                </a:cubicBezTo>
                <a:cubicBezTo>
                  <a:pt x="7618" y="2384"/>
                  <a:pt x="7670" y="2359"/>
                  <a:pt x="7716" y="2296"/>
                </a:cubicBezTo>
                <a:cubicBezTo>
                  <a:pt x="8089" y="1726"/>
                  <a:pt x="8066" y="1497"/>
                  <a:pt x="8597" y="149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6"/>
          <p:cNvSpPr>
            <a:spLocks/>
          </p:cNvSpPr>
          <p:nvPr/>
        </p:nvSpPr>
        <p:spPr bwMode="auto">
          <a:xfrm>
            <a:off x="1782637" y="4024474"/>
            <a:ext cx="1799854" cy="1588806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4168 w 10000"/>
              <a:gd name="connsiteY10" fmla="*/ 8612 h 11499"/>
              <a:gd name="connsiteX11" fmla="*/ 3797 w 10000"/>
              <a:gd name="connsiteY11" fmla="*/ 9697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4168 w 10000"/>
              <a:gd name="connsiteY10" fmla="*/ 8612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6201 w 10000"/>
              <a:gd name="connsiteY10" fmla="*/ 9977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157 w 10000"/>
              <a:gd name="connsiteY9" fmla="*/ 10869 h 11499"/>
              <a:gd name="connsiteX10" fmla="*/ 6201 w 10000"/>
              <a:gd name="connsiteY10" fmla="*/ 9977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694 h 11696"/>
              <a:gd name="connsiteX1" fmla="*/ 9442 w 10000"/>
              <a:gd name="connsiteY1" fmla="*/ 2416 h 11696"/>
              <a:gd name="connsiteX2" fmla="*/ 9726 w 10000"/>
              <a:gd name="connsiteY2" fmla="*/ 2733 h 11696"/>
              <a:gd name="connsiteX3" fmla="*/ 9486 w 10000"/>
              <a:gd name="connsiteY3" fmla="*/ 10261 h 11696"/>
              <a:gd name="connsiteX4" fmla="*/ 9205 w 10000"/>
              <a:gd name="connsiteY4" fmla="*/ 10212 h 11696"/>
              <a:gd name="connsiteX5" fmla="*/ 9357 w 10000"/>
              <a:gd name="connsiteY5" fmla="*/ 10084 h 11696"/>
              <a:gd name="connsiteX6" fmla="*/ 9459 w 10000"/>
              <a:gd name="connsiteY6" fmla="*/ 10326 h 11696"/>
              <a:gd name="connsiteX7" fmla="*/ 8911 w 10000"/>
              <a:gd name="connsiteY7" fmla="*/ 9998 h 11696"/>
              <a:gd name="connsiteX8" fmla="*/ 8255 w 10000"/>
              <a:gd name="connsiteY8" fmla="*/ 9367 h 11696"/>
              <a:gd name="connsiteX9" fmla="*/ 7157 w 10000"/>
              <a:gd name="connsiteY9" fmla="*/ 11066 h 11696"/>
              <a:gd name="connsiteX10" fmla="*/ 6201 w 10000"/>
              <a:gd name="connsiteY10" fmla="*/ 10174 h 11696"/>
              <a:gd name="connsiteX11" fmla="*/ 5491 w 10000"/>
              <a:gd name="connsiteY11" fmla="*/ 10747 h 11696"/>
              <a:gd name="connsiteX12" fmla="*/ 4266 w 10000"/>
              <a:gd name="connsiteY12" fmla="*/ 10666 h 11696"/>
              <a:gd name="connsiteX13" fmla="*/ 2468 w 10000"/>
              <a:gd name="connsiteY13" fmla="*/ 11692 h 11696"/>
              <a:gd name="connsiteX14" fmla="*/ 2192 w 10000"/>
              <a:gd name="connsiteY14" fmla="*/ 11539 h 11696"/>
              <a:gd name="connsiteX15" fmla="*/ 2051 w 10000"/>
              <a:gd name="connsiteY15" fmla="*/ 11452 h 11696"/>
              <a:gd name="connsiteX16" fmla="*/ 1767 w 10000"/>
              <a:gd name="connsiteY16" fmla="*/ 11299 h 11696"/>
              <a:gd name="connsiteX17" fmla="*/ 1632 w 10000"/>
              <a:gd name="connsiteY17" fmla="*/ 11223 h 11696"/>
              <a:gd name="connsiteX18" fmla="*/ 1348 w 10000"/>
              <a:gd name="connsiteY18" fmla="*/ 10501 h 11696"/>
              <a:gd name="connsiteX19" fmla="*/ 682 w 10000"/>
              <a:gd name="connsiteY19" fmla="*/ 10396 h 11696"/>
              <a:gd name="connsiteX20" fmla="*/ 54 w 10000"/>
              <a:gd name="connsiteY20" fmla="*/ 9001 h 11696"/>
              <a:gd name="connsiteX21" fmla="*/ 324 w 10000"/>
              <a:gd name="connsiteY21" fmla="*/ 5573 h 11696"/>
              <a:gd name="connsiteX22" fmla="*/ 2115 w 10000"/>
              <a:gd name="connsiteY22" fmla="*/ 4138 h 11696"/>
              <a:gd name="connsiteX23" fmla="*/ 3947 w 10000"/>
              <a:gd name="connsiteY23" fmla="*/ 3221 h 11696"/>
              <a:gd name="connsiteX24" fmla="*/ 4230 w 10000"/>
              <a:gd name="connsiteY24" fmla="*/ 2194 h 11696"/>
              <a:gd name="connsiteX25" fmla="*/ 4838 w 10000"/>
              <a:gd name="connsiteY25" fmla="*/ 645 h 11696"/>
              <a:gd name="connsiteX26" fmla="*/ 6679 w 10000"/>
              <a:gd name="connsiteY26" fmla="*/ 248 h 11696"/>
              <a:gd name="connsiteX27" fmla="*/ 7431 w 10000"/>
              <a:gd name="connsiteY27" fmla="*/ 2885 h 11696"/>
              <a:gd name="connsiteX28" fmla="*/ 7641 w 10000"/>
              <a:gd name="connsiteY28" fmla="*/ 1 h 11696"/>
              <a:gd name="connsiteX29" fmla="*/ 7716 w 10000"/>
              <a:gd name="connsiteY29" fmla="*/ 2493 h 11696"/>
              <a:gd name="connsiteX30" fmla="*/ 8597 w 10000"/>
              <a:gd name="connsiteY30" fmla="*/ 1694 h 11696"/>
              <a:gd name="connsiteX0" fmla="*/ 8597 w 10000"/>
              <a:gd name="connsiteY0" fmla="*/ 1694 h 11696"/>
              <a:gd name="connsiteX1" fmla="*/ 9442 w 10000"/>
              <a:gd name="connsiteY1" fmla="*/ 2416 h 11696"/>
              <a:gd name="connsiteX2" fmla="*/ 9726 w 10000"/>
              <a:gd name="connsiteY2" fmla="*/ 2733 h 11696"/>
              <a:gd name="connsiteX3" fmla="*/ 9486 w 10000"/>
              <a:gd name="connsiteY3" fmla="*/ 10261 h 11696"/>
              <a:gd name="connsiteX4" fmla="*/ 9205 w 10000"/>
              <a:gd name="connsiteY4" fmla="*/ 10212 h 11696"/>
              <a:gd name="connsiteX5" fmla="*/ 9357 w 10000"/>
              <a:gd name="connsiteY5" fmla="*/ 10084 h 11696"/>
              <a:gd name="connsiteX6" fmla="*/ 9459 w 10000"/>
              <a:gd name="connsiteY6" fmla="*/ 10326 h 11696"/>
              <a:gd name="connsiteX7" fmla="*/ 8911 w 10000"/>
              <a:gd name="connsiteY7" fmla="*/ 9998 h 11696"/>
              <a:gd name="connsiteX8" fmla="*/ 8255 w 10000"/>
              <a:gd name="connsiteY8" fmla="*/ 9367 h 11696"/>
              <a:gd name="connsiteX9" fmla="*/ 7157 w 10000"/>
              <a:gd name="connsiteY9" fmla="*/ 11066 h 11696"/>
              <a:gd name="connsiteX10" fmla="*/ 6201 w 10000"/>
              <a:gd name="connsiteY10" fmla="*/ 10174 h 11696"/>
              <a:gd name="connsiteX11" fmla="*/ 5491 w 10000"/>
              <a:gd name="connsiteY11" fmla="*/ 10747 h 11696"/>
              <a:gd name="connsiteX12" fmla="*/ 4266 w 10000"/>
              <a:gd name="connsiteY12" fmla="*/ 10666 h 11696"/>
              <a:gd name="connsiteX13" fmla="*/ 2468 w 10000"/>
              <a:gd name="connsiteY13" fmla="*/ 11692 h 11696"/>
              <a:gd name="connsiteX14" fmla="*/ 2192 w 10000"/>
              <a:gd name="connsiteY14" fmla="*/ 11539 h 11696"/>
              <a:gd name="connsiteX15" fmla="*/ 2051 w 10000"/>
              <a:gd name="connsiteY15" fmla="*/ 11452 h 11696"/>
              <a:gd name="connsiteX16" fmla="*/ 1767 w 10000"/>
              <a:gd name="connsiteY16" fmla="*/ 11299 h 11696"/>
              <a:gd name="connsiteX17" fmla="*/ 1632 w 10000"/>
              <a:gd name="connsiteY17" fmla="*/ 11223 h 11696"/>
              <a:gd name="connsiteX18" fmla="*/ 1348 w 10000"/>
              <a:gd name="connsiteY18" fmla="*/ 10501 h 11696"/>
              <a:gd name="connsiteX19" fmla="*/ 682 w 10000"/>
              <a:gd name="connsiteY19" fmla="*/ 10396 h 11696"/>
              <a:gd name="connsiteX20" fmla="*/ 54 w 10000"/>
              <a:gd name="connsiteY20" fmla="*/ 9001 h 11696"/>
              <a:gd name="connsiteX21" fmla="*/ 324 w 10000"/>
              <a:gd name="connsiteY21" fmla="*/ 5573 h 11696"/>
              <a:gd name="connsiteX22" fmla="*/ 2115 w 10000"/>
              <a:gd name="connsiteY22" fmla="*/ 4138 h 11696"/>
              <a:gd name="connsiteX23" fmla="*/ 3947 w 10000"/>
              <a:gd name="connsiteY23" fmla="*/ 3221 h 11696"/>
              <a:gd name="connsiteX24" fmla="*/ 4230 w 10000"/>
              <a:gd name="connsiteY24" fmla="*/ 2194 h 11696"/>
              <a:gd name="connsiteX25" fmla="*/ 4838 w 10000"/>
              <a:gd name="connsiteY25" fmla="*/ 645 h 11696"/>
              <a:gd name="connsiteX26" fmla="*/ 6679 w 10000"/>
              <a:gd name="connsiteY26" fmla="*/ 248 h 11696"/>
              <a:gd name="connsiteX27" fmla="*/ 7295 w 10000"/>
              <a:gd name="connsiteY27" fmla="*/ 155 h 11696"/>
              <a:gd name="connsiteX28" fmla="*/ 7641 w 10000"/>
              <a:gd name="connsiteY28" fmla="*/ 1 h 11696"/>
              <a:gd name="connsiteX29" fmla="*/ 7716 w 10000"/>
              <a:gd name="connsiteY29" fmla="*/ 2493 h 11696"/>
              <a:gd name="connsiteX30" fmla="*/ 8597 w 10000"/>
              <a:gd name="connsiteY30" fmla="*/ 1694 h 11696"/>
              <a:gd name="connsiteX0" fmla="*/ 8597 w 10000"/>
              <a:gd name="connsiteY0" fmla="*/ 1704 h 11706"/>
              <a:gd name="connsiteX1" fmla="*/ 9442 w 10000"/>
              <a:gd name="connsiteY1" fmla="*/ 2426 h 11706"/>
              <a:gd name="connsiteX2" fmla="*/ 9726 w 10000"/>
              <a:gd name="connsiteY2" fmla="*/ 2743 h 11706"/>
              <a:gd name="connsiteX3" fmla="*/ 9486 w 10000"/>
              <a:gd name="connsiteY3" fmla="*/ 10271 h 11706"/>
              <a:gd name="connsiteX4" fmla="*/ 9205 w 10000"/>
              <a:gd name="connsiteY4" fmla="*/ 10222 h 11706"/>
              <a:gd name="connsiteX5" fmla="*/ 9357 w 10000"/>
              <a:gd name="connsiteY5" fmla="*/ 10094 h 11706"/>
              <a:gd name="connsiteX6" fmla="*/ 9459 w 10000"/>
              <a:gd name="connsiteY6" fmla="*/ 10336 h 11706"/>
              <a:gd name="connsiteX7" fmla="*/ 8911 w 10000"/>
              <a:gd name="connsiteY7" fmla="*/ 10008 h 11706"/>
              <a:gd name="connsiteX8" fmla="*/ 8255 w 10000"/>
              <a:gd name="connsiteY8" fmla="*/ 9377 h 11706"/>
              <a:gd name="connsiteX9" fmla="*/ 7157 w 10000"/>
              <a:gd name="connsiteY9" fmla="*/ 11076 h 11706"/>
              <a:gd name="connsiteX10" fmla="*/ 6201 w 10000"/>
              <a:gd name="connsiteY10" fmla="*/ 10184 h 11706"/>
              <a:gd name="connsiteX11" fmla="*/ 5491 w 10000"/>
              <a:gd name="connsiteY11" fmla="*/ 10757 h 11706"/>
              <a:gd name="connsiteX12" fmla="*/ 4266 w 10000"/>
              <a:gd name="connsiteY12" fmla="*/ 10676 h 11706"/>
              <a:gd name="connsiteX13" fmla="*/ 2468 w 10000"/>
              <a:gd name="connsiteY13" fmla="*/ 11702 h 11706"/>
              <a:gd name="connsiteX14" fmla="*/ 2192 w 10000"/>
              <a:gd name="connsiteY14" fmla="*/ 11549 h 11706"/>
              <a:gd name="connsiteX15" fmla="*/ 2051 w 10000"/>
              <a:gd name="connsiteY15" fmla="*/ 11462 h 11706"/>
              <a:gd name="connsiteX16" fmla="*/ 1767 w 10000"/>
              <a:gd name="connsiteY16" fmla="*/ 11309 h 11706"/>
              <a:gd name="connsiteX17" fmla="*/ 1632 w 10000"/>
              <a:gd name="connsiteY17" fmla="*/ 11233 h 11706"/>
              <a:gd name="connsiteX18" fmla="*/ 1348 w 10000"/>
              <a:gd name="connsiteY18" fmla="*/ 10511 h 11706"/>
              <a:gd name="connsiteX19" fmla="*/ 682 w 10000"/>
              <a:gd name="connsiteY19" fmla="*/ 10406 h 11706"/>
              <a:gd name="connsiteX20" fmla="*/ 54 w 10000"/>
              <a:gd name="connsiteY20" fmla="*/ 9011 h 11706"/>
              <a:gd name="connsiteX21" fmla="*/ 324 w 10000"/>
              <a:gd name="connsiteY21" fmla="*/ 5583 h 11706"/>
              <a:gd name="connsiteX22" fmla="*/ 2115 w 10000"/>
              <a:gd name="connsiteY22" fmla="*/ 4148 h 11706"/>
              <a:gd name="connsiteX23" fmla="*/ 3947 w 10000"/>
              <a:gd name="connsiteY23" fmla="*/ 3231 h 11706"/>
              <a:gd name="connsiteX24" fmla="*/ 4230 w 10000"/>
              <a:gd name="connsiteY24" fmla="*/ 2204 h 11706"/>
              <a:gd name="connsiteX25" fmla="*/ 4838 w 10000"/>
              <a:gd name="connsiteY25" fmla="*/ 655 h 11706"/>
              <a:gd name="connsiteX26" fmla="*/ 6679 w 10000"/>
              <a:gd name="connsiteY26" fmla="*/ 258 h 11706"/>
              <a:gd name="connsiteX27" fmla="*/ 7295 w 10000"/>
              <a:gd name="connsiteY27" fmla="*/ 165 h 11706"/>
              <a:gd name="connsiteX28" fmla="*/ 7641 w 10000"/>
              <a:gd name="connsiteY28" fmla="*/ 11 h 11706"/>
              <a:gd name="connsiteX29" fmla="*/ 8461 w 10000"/>
              <a:gd name="connsiteY29" fmla="*/ 114 h 11706"/>
              <a:gd name="connsiteX30" fmla="*/ 8597 w 10000"/>
              <a:gd name="connsiteY30" fmla="*/ 1704 h 11706"/>
              <a:gd name="connsiteX0" fmla="*/ 9681 w 10000"/>
              <a:gd name="connsiteY0" fmla="*/ 1197 h 11711"/>
              <a:gd name="connsiteX1" fmla="*/ 9442 w 10000"/>
              <a:gd name="connsiteY1" fmla="*/ 2431 h 11711"/>
              <a:gd name="connsiteX2" fmla="*/ 9726 w 10000"/>
              <a:gd name="connsiteY2" fmla="*/ 2748 h 11711"/>
              <a:gd name="connsiteX3" fmla="*/ 9486 w 10000"/>
              <a:gd name="connsiteY3" fmla="*/ 10276 h 11711"/>
              <a:gd name="connsiteX4" fmla="*/ 9205 w 10000"/>
              <a:gd name="connsiteY4" fmla="*/ 10227 h 11711"/>
              <a:gd name="connsiteX5" fmla="*/ 9357 w 10000"/>
              <a:gd name="connsiteY5" fmla="*/ 10099 h 11711"/>
              <a:gd name="connsiteX6" fmla="*/ 9459 w 10000"/>
              <a:gd name="connsiteY6" fmla="*/ 10341 h 11711"/>
              <a:gd name="connsiteX7" fmla="*/ 8911 w 10000"/>
              <a:gd name="connsiteY7" fmla="*/ 10013 h 11711"/>
              <a:gd name="connsiteX8" fmla="*/ 8255 w 10000"/>
              <a:gd name="connsiteY8" fmla="*/ 9382 h 11711"/>
              <a:gd name="connsiteX9" fmla="*/ 7157 w 10000"/>
              <a:gd name="connsiteY9" fmla="*/ 11081 h 11711"/>
              <a:gd name="connsiteX10" fmla="*/ 6201 w 10000"/>
              <a:gd name="connsiteY10" fmla="*/ 10189 h 11711"/>
              <a:gd name="connsiteX11" fmla="*/ 5491 w 10000"/>
              <a:gd name="connsiteY11" fmla="*/ 10762 h 11711"/>
              <a:gd name="connsiteX12" fmla="*/ 4266 w 10000"/>
              <a:gd name="connsiteY12" fmla="*/ 10681 h 11711"/>
              <a:gd name="connsiteX13" fmla="*/ 2468 w 10000"/>
              <a:gd name="connsiteY13" fmla="*/ 11707 h 11711"/>
              <a:gd name="connsiteX14" fmla="*/ 2192 w 10000"/>
              <a:gd name="connsiteY14" fmla="*/ 11554 h 11711"/>
              <a:gd name="connsiteX15" fmla="*/ 2051 w 10000"/>
              <a:gd name="connsiteY15" fmla="*/ 11467 h 11711"/>
              <a:gd name="connsiteX16" fmla="*/ 1767 w 10000"/>
              <a:gd name="connsiteY16" fmla="*/ 11314 h 11711"/>
              <a:gd name="connsiteX17" fmla="*/ 1632 w 10000"/>
              <a:gd name="connsiteY17" fmla="*/ 11238 h 11711"/>
              <a:gd name="connsiteX18" fmla="*/ 1348 w 10000"/>
              <a:gd name="connsiteY18" fmla="*/ 10516 h 11711"/>
              <a:gd name="connsiteX19" fmla="*/ 682 w 10000"/>
              <a:gd name="connsiteY19" fmla="*/ 10411 h 11711"/>
              <a:gd name="connsiteX20" fmla="*/ 54 w 10000"/>
              <a:gd name="connsiteY20" fmla="*/ 9016 h 11711"/>
              <a:gd name="connsiteX21" fmla="*/ 324 w 10000"/>
              <a:gd name="connsiteY21" fmla="*/ 5588 h 11711"/>
              <a:gd name="connsiteX22" fmla="*/ 2115 w 10000"/>
              <a:gd name="connsiteY22" fmla="*/ 4153 h 11711"/>
              <a:gd name="connsiteX23" fmla="*/ 3947 w 10000"/>
              <a:gd name="connsiteY23" fmla="*/ 3236 h 11711"/>
              <a:gd name="connsiteX24" fmla="*/ 4230 w 10000"/>
              <a:gd name="connsiteY24" fmla="*/ 2209 h 11711"/>
              <a:gd name="connsiteX25" fmla="*/ 4838 w 10000"/>
              <a:gd name="connsiteY25" fmla="*/ 660 h 11711"/>
              <a:gd name="connsiteX26" fmla="*/ 6679 w 10000"/>
              <a:gd name="connsiteY26" fmla="*/ 263 h 11711"/>
              <a:gd name="connsiteX27" fmla="*/ 7295 w 10000"/>
              <a:gd name="connsiteY27" fmla="*/ 170 h 11711"/>
              <a:gd name="connsiteX28" fmla="*/ 7641 w 10000"/>
              <a:gd name="connsiteY28" fmla="*/ 16 h 11711"/>
              <a:gd name="connsiteX29" fmla="*/ 8461 w 10000"/>
              <a:gd name="connsiteY29" fmla="*/ 119 h 11711"/>
              <a:gd name="connsiteX30" fmla="*/ 9681 w 10000"/>
              <a:gd name="connsiteY30" fmla="*/ 1197 h 11711"/>
              <a:gd name="connsiteX0" fmla="*/ 9681 w 10401"/>
              <a:gd name="connsiteY0" fmla="*/ 1197 h 11711"/>
              <a:gd name="connsiteX1" fmla="*/ 10391 w 10401"/>
              <a:gd name="connsiteY1" fmla="*/ 2431 h 11711"/>
              <a:gd name="connsiteX2" fmla="*/ 9726 w 10401"/>
              <a:gd name="connsiteY2" fmla="*/ 2748 h 11711"/>
              <a:gd name="connsiteX3" fmla="*/ 9486 w 10401"/>
              <a:gd name="connsiteY3" fmla="*/ 10276 h 11711"/>
              <a:gd name="connsiteX4" fmla="*/ 9205 w 10401"/>
              <a:gd name="connsiteY4" fmla="*/ 10227 h 11711"/>
              <a:gd name="connsiteX5" fmla="*/ 9357 w 10401"/>
              <a:gd name="connsiteY5" fmla="*/ 10099 h 11711"/>
              <a:gd name="connsiteX6" fmla="*/ 9459 w 10401"/>
              <a:gd name="connsiteY6" fmla="*/ 10341 h 11711"/>
              <a:gd name="connsiteX7" fmla="*/ 8911 w 10401"/>
              <a:gd name="connsiteY7" fmla="*/ 10013 h 11711"/>
              <a:gd name="connsiteX8" fmla="*/ 8255 w 10401"/>
              <a:gd name="connsiteY8" fmla="*/ 9382 h 11711"/>
              <a:gd name="connsiteX9" fmla="*/ 7157 w 10401"/>
              <a:gd name="connsiteY9" fmla="*/ 11081 h 11711"/>
              <a:gd name="connsiteX10" fmla="*/ 6201 w 10401"/>
              <a:gd name="connsiteY10" fmla="*/ 10189 h 11711"/>
              <a:gd name="connsiteX11" fmla="*/ 5491 w 10401"/>
              <a:gd name="connsiteY11" fmla="*/ 10762 h 11711"/>
              <a:gd name="connsiteX12" fmla="*/ 4266 w 10401"/>
              <a:gd name="connsiteY12" fmla="*/ 10681 h 11711"/>
              <a:gd name="connsiteX13" fmla="*/ 2468 w 10401"/>
              <a:gd name="connsiteY13" fmla="*/ 11707 h 11711"/>
              <a:gd name="connsiteX14" fmla="*/ 2192 w 10401"/>
              <a:gd name="connsiteY14" fmla="*/ 11554 h 11711"/>
              <a:gd name="connsiteX15" fmla="*/ 2051 w 10401"/>
              <a:gd name="connsiteY15" fmla="*/ 11467 h 11711"/>
              <a:gd name="connsiteX16" fmla="*/ 1767 w 10401"/>
              <a:gd name="connsiteY16" fmla="*/ 11314 h 11711"/>
              <a:gd name="connsiteX17" fmla="*/ 1632 w 10401"/>
              <a:gd name="connsiteY17" fmla="*/ 11238 h 11711"/>
              <a:gd name="connsiteX18" fmla="*/ 1348 w 10401"/>
              <a:gd name="connsiteY18" fmla="*/ 10516 h 11711"/>
              <a:gd name="connsiteX19" fmla="*/ 682 w 10401"/>
              <a:gd name="connsiteY19" fmla="*/ 10411 h 11711"/>
              <a:gd name="connsiteX20" fmla="*/ 54 w 10401"/>
              <a:gd name="connsiteY20" fmla="*/ 9016 h 11711"/>
              <a:gd name="connsiteX21" fmla="*/ 324 w 10401"/>
              <a:gd name="connsiteY21" fmla="*/ 5588 h 11711"/>
              <a:gd name="connsiteX22" fmla="*/ 2115 w 10401"/>
              <a:gd name="connsiteY22" fmla="*/ 4153 h 11711"/>
              <a:gd name="connsiteX23" fmla="*/ 3947 w 10401"/>
              <a:gd name="connsiteY23" fmla="*/ 3236 h 11711"/>
              <a:gd name="connsiteX24" fmla="*/ 4230 w 10401"/>
              <a:gd name="connsiteY24" fmla="*/ 2209 h 11711"/>
              <a:gd name="connsiteX25" fmla="*/ 4838 w 10401"/>
              <a:gd name="connsiteY25" fmla="*/ 660 h 11711"/>
              <a:gd name="connsiteX26" fmla="*/ 6679 w 10401"/>
              <a:gd name="connsiteY26" fmla="*/ 263 h 11711"/>
              <a:gd name="connsiteX27" fmla="*/ 7295 w 10401"/>
              <a:gd name="connsiteY27" fmla="*/ 170 h 11711"/>
              <a:gd name="connsiteX28" fmla="*/ 7641 w 10401"/>
              <a:gd name="connsiteY28" fmla="*/ 16 h 11711"/>
              <a:gd name="connsiteX29" fmla="*/ 8461 w 10401"/>
              <a:gd name="connsiteY29" fmla="*/ 119 h 11711"/>
              <a:gd name="connsiteX30" fmla="*/ 9681 w 10401"/>
              <a:gd name="connsiteY30" fmla="*/ 1197 h 11711"/>
              <a:gd name="connsiteX0" fmla="*/ 9681 w 10538"/>
              <a:gd name="connsiteY0" fmla="*/ 1197 h 11711"/>
              <a:gd name="connsiteX1" fmla="*/ 10391 w 10538"/>
              <a:gd name="connsiteY1" fmla="*/ 2431 h 11711"/>
              <a:gd name="connsiteX2" fmla="*/ 10471 w 10538"/>
              <a:gd name="connsiteY2" fmla="*/ 5137 h 11711"/>
              <a:gd name="connsiteX3" fmla="*/ 9486 w 10538"/>
              <a:gd name="connsiteY3" fmla="*/ 10276 h 11711"/>
              <a:gd name="connsiteX4" fmla="*/ 9205 w 10538"/>
              <a:gd name="connsiteY4" fmla="*/ 10227 h 11711"/>
              <a:gd name="connsiteX5" fmla="*/ 9357 w 10538"/>
              <a:gd name="connsiteY5" fmla="*/ 10099 h 11711"/>
              <a:gd name="connsiteX6" fmla="*/ 9459 w 10538"/>
              <a:gd name="connsiteY6" fmla="*/ 10341 h 11711"/>
              <a:gd name="connsiteX7" fmla="*/ 8911 w 10538"/>
              <a:gd name="connsiteY7" fmla="*/ 10013 h 11711"/>
              <a:gd name="connsiteX8" fmla="*/ 8255 w 10538"/>
              <a:gd name="connsiteY8" fmla="*/ 9382 h 11711"/>
              <a:gd name="connsiteX9" fmla="*/ 7157 w 10538"/>
              <a:gd name="connsiteY9" fmla="*/ 11081 h 11711"/>
              <a:gd name="connsiteX10" fmla="*/ 6201 w 10538"/>
              <a:gd name="connsiteY10" fmla="*/ 10189 h 11711"/>
              <a:gd name="connsiteX11" fmla="*/ 5491 w 10538"/>
              <a:gd name="connsiteY11" fmla="*/ 10762 h 11711"/>
              <a:gd name="connsiteX12" fmla="*/ 4266 w 10538"/>
              <a:gd name="connsiteY12" fmla="*/ 10681 h 11711"/>
              <a:gd name="connsiteX13" fmla="*/ 2468 w 10538"/>
              <a:gd name="connsiteY13" fmla="*/ 11707 h 11711"/>
              <a:gd name="connsiteX14" fmla="*/ 2192 w 10538"/>
              <a:gd name="connsiteY14" fmla="*/ 11554 h 11711"/>
              <a:gd name="connsiteX15" fmla="*/ 2051 w 10538"/>
              <a:gd name="connsiteY15" fmla="*/ 11467 h 11711"/>
              <a:gd name="connsiteX16" fmla="*/ 1767 w 10538"/>
              <a:gd name="connsiteY16" fmla="*/ 11314 h 11711"/>
              <a:gd name="connsiteX17" fmla="*/ 1632 w 10538"/>
              <a:gd name="connsiteY17" fmla="*/ 11238 h 11711"/>
              <a:gd name="connsiteX18" fmla="*/ 1348 w 10538"/>
              <a:gd name="connsiteY18" fmla="*/ 10516 h 11711"/>
              <a:gd name="connsiteX19" fmla="*/ 682 w 10538"/>
              <a:gd name="connsiteY19" fmla="*/ 10411 h 11711"/>
              <a:gd name="connsiteX20" fmla="*/ 54 w 10538"/>
              <a:gd name="connsiteY20" fmla="*/ 9016 h 11711"/>
              <a:gd name="connsiteX21" fmla="*/ 324 w 10538"/>
              <a:gd name="connsiteY21" fmla="*/ 5588 h 11711"/>
              <a:gd name="connsiteX22" fmla="*/ 2115 w 10538"/>
              <a:gd name="connsiteY22" fmla="*/ 4153 h 11711"/>
              <a:gd name="connsiteX23" fmla="*/ 3947 w 10538"/>
              <a:gd name="connsiteY23" fmla="*/ 3236 h 11711"/>
              <a:gd name="connsiteX24" fmla="*/ 4230 w 10538"/>
              <a:gd name="connsiteY24" fmla="*/ 2209 h 11711"/>
              <a:gd name="connsiteX25" fmla="*/ 4838 w 10538"/>
              <a:gd name="connsiteY25" fmla="*/ 660 h 11711"/>
              <a:gd name="connsiteX26" fmla="*/ 6679 w 10538"/>
              <a:gd name="connsiteY26" fmla="*/ 263 h 11711"/>
              <a:gd name="connsiteX27" fmla="*/ 7295 w 10538"/>
              <a:gd name="connsiteY27" fmla="*/ 170 h 11711"/>
              <a:gd name="connsiteX28" fmla="*/ 7641 w 10538"/>
              <a:gd name="connsiteY28" fmla="*/ 16 h 11711"/>
              <a:gd name="connsiteX29" fmla="*/ 8461 w 10538"/>
              <a:gd name="connsiteY29" fmla="*/ 119 h 11711"/>
              <a:gd name="connsiteX30" fmla="*/ 9681 w 10538"/>
              <a:gd name="connsiteY30" fmla="*/ 1197 h 11711"/>
              <a:gd name="connsiteX0" fmla="*/ 9681 w 10538"/>
              <a:gd name="connsiteY0" fmla="*/ 1197 h 11711"/>
              <a:gd name="connsiteX1" fmla="*/ 10391 w 10538"/>
              <a:gd name="connsiteY1" fmla="*/ 2431 h 11711"/>
              <a:gd name="connsiteX2" fmla="*/ 10471 w 10538"/>
              <a:gd name="connsiteY2" fmla="*/ 5137 h 11711"/>
              <a:gd name="connsiteX3" fmla="*/ 9486 w 10538"/>
              <a:gd name="connsiteY3" fmla="*/ 10276 h 11711"/>
              <a:gd name="connsiteX4" fmla="*/ 9205 w 10538"/>
              <a:gd name="connsiteY4" fmla="*/ 10227 h 11711"/>
              <a:gd name="connsiteX5" fmla="*/ 9357 w 10538"/>
              <a:gd name="connsiteY5" fmla="*/ 10099 h 11711"/>
              <a:gd name="connsiteX6" fmla="*/ 9459 w 10538"/>
              <a:gd name="connsiteY6" fmla="*/ 10341 h 11711"/>
              <a:gd name="connsiteX7" fmla="*/ 8911 w 10538"/>
              <a:gd name="connsiteY7" fmla="*/ 10013 h 11711"/>
              <a:gd name="connsiteX8" fmla="*/ 8458 w 10538"/>
              <a:gd name="connsiteY8" fmla="*/ 10832 h 11711"/>
              <a:gd name="connsiteX9" fmla="*/ 7157 w 10538"/>
              <a:gd name="connsiteY9" fmla="*/ 11081 h 11711"/>
              <a:gd name="connsiteX10" fmla="*/ 6201 w 10538"/>
              <a:gd name="connsiteY10" fmla="*/ 10189 h 11711"/>
              <a:gd name="connsiteX11" fmla="*/ 5491 w 10538"/>
              <a:gd name="connsiteY11" fmla="*/ 10762 h 11711"/>
              <a:gd name="connsiteX12" fmla="*/ 4266 w 10538"/>
              <a:gd name="connsiteY12" fmla="*/ 10681 h 11711"/>
              <a:gd name="connsiteX13" fmla="*/ 2468 w 10538"/>
              <a:gd name="connsiteY13" fmla="*/ 11707 h 11711"/>
              <a:gd name="connsiteX14" fmla="*/ 2192 w 10538"/>
              <a:gd name="connsiteY14" fmla="*/ 11554 h 11711"/>
              <a:gd name="connsiteX15" fmla="*/ 2051 w 10538"/>
              <a:gd name="connsiteY15" fmla="*/ 11467 h 11711"/>
              <a:gd name="connsiteX16" fmla="*/ 1767 w 10538"/>
              <a:gd name="connsiteY16" fmla="*/ 11314 h 11711"/>
              <a:gd name="connsiteX17" fmla="*/ 1632 w 10538"/>
              <a:gd name="connsiteY17" fmla="*/ 11238 h 11711"/>
              <a:gd name="connsiteX18" fmla="*/ 1348 w 10538"/>
              <a:gd name="connsiteY18" fmla="*/ 10516 h 11711"/>
              <a:gd name="connsiteX19" fmla="*/ 682 w 10538"/>
              <a:gd name="connsiteY19" fmla="*/ 10411 h 11711"/>
              <a:gd name="connsiteX20" fmla="*/ 54 w 10538"/>
              <a:gd name="connsiteY20" fmla="*/ 9016 h 11711"/>
              <a:gd name="connsiteX21" fmla="*/ 324 w 10538"/>
              <a:gd name="connsiteY21" fmla="*/ 5588 h 11711"/>
              <a:gd name="connsiteX22" fmla="*/ 2115 w 10538"/>
              <a:gd name="connsiteY22" fmla="*/ 4153 h 11711"/>
              <a:gd name="connsiteX23" fmla="*/ 3947 w 10538"/>
              <a:gd name="connsiteY23" fmla="*/ 3236 h 11711"/>
              <a:gd name="connsiteX24" fmla="*/ 4230 w 10538"/>
              <a:gd name="connsiteY24" fmla="*/ 2209 h 11711"/>
              <a:gd name="connsiteX25" fmla="*/ 4838 w 10538"/>
              <a:gd name="connsiteY25" fmla="*/ 660 h 11711"/>
              <a:gd name="connsiteX26" fmla="*/ 6679 w 10538"/>
              <a:gd name="connsiteY26" fmla="*/ 263 h 11711"/>
              <a:gd name="connsiteX27" fmla="*/ 7295 w 10538"/>
              <a:gd name="connsiteY27" fmla="*/ 170 h 11711"/>
              <a:gd name="connsiteX28" fmla="*/ 7641 w 10538"/>
              <a:gd name="connsiteY28" fmla="*/ 16 h 11711"/>
              <a:gd name="connsiteX29" fmla="*/ 8461 w 10538"/>
              <a:gd name="connsiteY29" fmla="*/ 119 h 11711"/>
              <a:gd name="connsiteX30" fmla="*/ 9681 w 10538"/>
              <a:gd name="connsiteY30" fmla="*/ 1197 h 1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538" h="11711">
                <a:moveTo>
                  <a:pt x="9681" y="1197"/>
                </a:moveTo>
                <a:cubicBezTo>
                  <a:pt x="10264" y="1336"/>
                  <a:pt x="9927" y="1912"/>
                  <a:pt x="10391" y="2431"/>
                </a:cubicBezTo>
                <a:cubicBezTo>
                  <a:pt x="10488" y="2533"/>
                  <a:pt x="10622" y="3830"/>
                  <a:pt x="10471" y="5137"/>
                </a:cubicBezTo>
                <a:cubicBezTo>
                  <a:pt x="10320" y="6444"/>
                  <a:pt x="9890" y="7803"/>
                  <a:pt x="9486" y="10276"/>
                </a:cubicBezTo>
                <a:cubicBezTo>
                  <a:pt x="9449" y="10806"/>
                  <a:pt x="9279" y="9709"/>
                  <a:pt x="9205" y="10227"/>
                </a:cubicBezTo>
                <a:cubicBezTo>
                  <a:pt x="9070" y="11141"/>
                  <a:pt x="9865" y="9554"/>
                  <a:pt x="9357" y="10099"/>
                </a:cubicBezTo>
                <a:cubicBezTo>
                  <a:pt x="9253" y="10390"/>
                  <a:pt x="9646" y="10227"/>
                  <a:pt x="9459" y="10341"/>
                </a:cubicBezTo>
                <a:cubicBezTo>
                  <a:pt x="9025" y="10315"/>
                  <a:pt x="9078" y="9931"/>
                  <a:pt x="8911" y="10013"/>
                </a:cubicBezTo>
                <a:cubicBezTo>
                  <a:pt x="8744" y="10095"/>
                  <a:pt x="8750" y="10654"/>
                  <a:pt x="8458" y="10832"/>
                </a:cubicBezTo>
                <a:cubicBezTo>
                  <a:pt x="8166" y="11010"/>
                  <a:pt x="7253" y="11180"/>
                  <a:pt x="7157" y="11081"/>
                </a:cubicBezTo>
                <a:cubicBezTo>
                  <a:pt x="7111" y="11028"/>
                  <a:pt x="6479" y="10242"/>
                  <a:pt x="6201" y="10189"/>
                </a:cubicBezTo>
                <a:cubicBezTo>
                  <a:pt x="5923" y="10136"/>
                  <a:pt x="5693" y="10865"/>
                  <a:pt x="5491" y="10762"/>
                </a:cubicBezTo>
                <a:cubicBezTo>
                  <a:pt x="5327" y="10319"/>
                  <a:pt x="4770" y="10523"/>
                  <a:pt x="4266" y="10681"/>
                </a:cubicBezTo>
                <a:cubicBezTo>
                  <a:pt x="3762" y="10839"/>
                  <a:pt x="4405" y="11782"/>
                  <a:pt x="2468" y="11707"/>
                </a:cubicBezTo>
                <a:lnTo>
                  <a:pt x="2192" y="11554"/>
                </a:lnTo>
                <a:cubicBezTo>
                  <a:pt x="2147" y="11530"/>
                  <a:pt x="2096" y="11491"/>
                  <a:pt x="2051" y="11467"/>
                </a:cubicBezTo>
                <a:lnTo>
                  <a:pt x="1767" y="11314"/>
                </a:lnTo>
                <a:lnTo>
                  <a:pt x="1632" y="11238"/>
                </a:lnTo>
                <a:cubicBezTo>
                  <a:pt x="1527" y="10973"/>
                  <a:pt x="1408" y="10820"/>
                  <a:pt x="1348" y="10516"/>
                </a:cubicBezTo>
                <a:cubicBezTo>
                  <a:pt x="1385" y="9642"/>
                  <a:pt x="897" y="10661"/>
                  <a:pt x="682" y="10411"/>
                </a:cubicBezTo>
                <a:cubicBezTo>
                  <a:pt x="466" y="10161"/>
                  <a:pt x="-193" y="9157"/>
                  <a:pt x="54" y="9016"/>
                </a:cubicBezTo>
                <a:cubicBezTo>
                  <a:pt x="397" y="8623"/>
                  <a:pt x="-177" y="5639"/>
                  <a:pt x="324" y="5588"/>
                </a:cubicBezTo>
                <a:cubicBezTo>
                  <a:pt x="697" y="5385"/>
                  <a:pt x="1659" y="4204"/>
                  <a:pt x="2115" y="4153"/>
                </a:cubicBezTo>
                <a:cubicBezTo>
                  <a:pt x="2505" y="3938"/>
                  <a:pt x="3550" y="3399"/>
                  <a:pt x="3947" y="3236"/>
                </a:cubicBezTo>
                <a:cubicBezTo>
                  <a:pt x="4186" y="2982"/>
                  <a:pt x="3923" y="2537"/>
                  <a:pt x="4230" y="2209"/>
                </a:cubicBezTo>
                <a:cubicBezTo>
                  <a:pt x="4364" y="1855"/>
                  <a:pt x="4696" y="991"/>
                  <a:pt x="4838" y="660"/>
                </a:cubicBezTo>
                <a:cubicBezTo>
                  <a:pt x="4951" y="77"/>
                  <a:pt x="6380" y="630"/>
                  <a:pt x="6679" y="263"/>
                </a:cubicBezTo>
                <a:cubicBezTo>
                  <a:pt x="6866" y="-193"/>
                  <a:pt x="7135" y="211"/>
                  <a:pt x="7295" y="170"/>
                </a:cubicBezTo>
                <a:cubicBezTo>
                  <a:pt x="7455" y="129"/>
                  <a:pt x="7589" y="89"/>
                  <a:pt x="7641" y="16"/>
                </a:cubicBezTo>
                <a:cubicBezTo>
                  <a:pt x="7686" y="-49"/>
                  <a:pt x="8415" y="182"/>
                  <a:pt x="8461" y="119"/>
                </a:cubicBezTo>
                <a:cubicBezTo>
                  <a:pt x="8834" y="-451"/>
                  <a:pt x="9150" y="1197"/>
                  <a:pt x="9681" y="119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72192" y="4634211"/>
                <a:ext cx="463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92" y="4634211"/>
                <a:ext cx="46390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13599" y="3756695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599" y="3756695"/>
                <a:ext cx="4692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15329" y="4100188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29" y="4100188"/>
                <a:ext cx="46923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90697" y="4757945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97" y="4757945"/>
                <a:ext cx="44505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26"/>
          <p:cNvSpPr>
            <a:spLocks/>
          </p:cNvSpPr>
          <p:nvPr/>
        </p:nvSpPr>
        <p:spPr bwMode="auto">
          <a:xfrm>
            <a:off x="8242693" y="5074955"/>
            <a:ext cx="1596455" cy="1575930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504"/>
              <a:gd name="connsiteX1" fmla="*/ 9442 w 10000"/>
              <a:gd name="connsiteY1" fmla="*/ 2219 h 11504"/>
              <a:gd name="connsiteX2" fmla="*/ 9726 w 10000"/>
              <a:gd name="connsiteY2" fmla="*/ 2536 h 11504"/>
              <a:gd name="connsiteX3" fmla="*/ 9486 w 10000"/>
              <a:gd name="connsiteY3" fmla="*/ 10064 h 11504"/>
              <a:gd name="connsiteX4" fmla="*/ 9205 w 10000"/>
              <a:gd name="connsiteY4" fmla="*/ 10015 h 11504"/>
              <a:gd name="connsiteX5" fmla="*/ 9357 w 10000"/>
              <a:gd name="connsiteY5" fmla="*/ 9887 h 11504"/>
              <a:gd name="connsiteX6" fmla="*/ 9459 w 10000"/>
              <a:gd name="connsiteY6" fmla="*/ 10129 h 11504"/>
              <a:gd name="connsiteX7" fmla="*/ 8911 w 10000"/>
              <a:gd name="connsiteY7" fmla="*/ 9801 h 11504"/>
              <a:gd name="connsiteX8" fmla="*/ 8255 w 10000"/>
              <a:gd name="connsiteY8" fmla="*/ 9170 h 11504"/>
              <a:gd name="connsiteX9" fmla="*/ 7021 w 10000"/>
              <a:gd name="connsiteY9" fmla="*/ 8736 h 11504"/>
              <a:gd name="connsiteX10" fmla="*/ 4168 w 10000"/>
              <a:gd name="connsiteY10" fmla="*/ 8612 h 11504"/>
              <a:gd name="connsiteX11" fmla="*/ 3797 w 10000"/>
              <a:gd name="connsiteY11" fmla="*/ 9697 h 11504"/>
              <a:gd name="connsiteX12" fmla="*/ 4693 w 10000"/>
              <a:gd name="connsiteY12" fmla="*/ 10883 h 11504"/>
              <a:gd name="connsiteX13" fmla="*/ 2468 w 10000"/>
              <a:gd name="connsiteY13" fmla="*/ 11495 h 11504"/>
              <a:gd name="connsiteX14" fmla="*/ 2192 w 10000"/>
              <a:gd name="connsiteY14" fmla="*/ 11342 h 11504"/>
              <a:gd name="connsiteX15" fmla="*/ 2051 w 10000"/>
              <a:gd name="connsiteY15" fmla="*/ 11255 h 11504"/>
              <a:gd name="connsiteX16" fmla="*/ 1767 w 10000"/>
              <a:gd name="connsiteY16" fmla="*/ 11102 h 11504"/>
              <a:gd name="connsiteX17" fmla="*/ 1632 w 10000"/>
              <a:gd name="connsiteY17" fmla="*/ 11026 h 11504"/>
              <a:gd name="connsiteX18" fmla="*/ 1348 w 10000"/>
              <a:gd name="connsiteY18" fmla="*/ 10304 h 11504"/>
              <a:gd name="connsiteX19" fmla="*/ 682 w 10000"/>
              <a:gd name="connsiteY19" fmla="*/ 10199 h 11504"/>
              <a:gd name="connsiteX20" fmla="*/ 54 w 10000"/>
              <a:gd name="connsiteY20" fmla="*/ 8804 h 11504"/>
              <a:gd name="connsiteX21" fmla="*/ 324 w 10000"/>
              <a:gd name="connsiteY21" fmla="*/ 5376 h 11504"/>
              <a:gd name="connsiteX22" fmla="*/ 2115 w 10000"/>
              <a:gd name="connsiteY22" fmla="*/ 3941 h 11504"/>
              <a:gd name="connsiteX23" fmla="*/ 3947 w 10000"/>
              <a:gd name="connsiteY23" fmla="*/ 3024 h 11504"/>
              <a:gd name="connsiteX24" fmla="*/ 4230 w 10000"/>
              <a:gd name="connsiteY24" fmla="*/ 1997 h 11504"/>
              <a:gd name="connsiteX25" fmla="*/ 4838 w 10000"/>
              <a:gd name="connsiteY25" fmla="*/ 448 h 11504"/>
              <a:gd name="connsiteX26" fmla="*/ 6679 w 10000"/>
              <a:gd name="connsiteY26" fmla="*/ 51 h 11504"/>
              <a:gd name="connsiteX27" fmla="*/ 7431 w 10000"/>
              <a:gd name="connsiteY27" fmla="*/ 2688 h 11504"/>
              <a:gd name="connsiteX28" fmla="*/ 7573 w 10000"/>
              <a:gd name="connsiteY28" fmla="*/ 2449 h 11504"/>
              <a:gd name="connsiteX29" fmla="*/ 7716 w 10000"/>
              <a:gd name="connsiteY29" fmla="*/ 2296 h 11504"/>
              <a:gd name="connsiteX30" fmla="*/ 8597 w 10000"/>
              <a:gd name="connsiteY30" fmla="*/ 1497 h 11504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7021 w 10000"/>
              <a:gd name="connsiteY9" fmla="*/ 8736 h 11502"/>
              <a:gd name="connsiteX10" fmla="*/ 4168 w 10000"/>
              <a:gd name="connsiteY10" fmla="*/ 8612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7021 w 10000"/>
              <a:gd name="connsiteY9" fmla="*/ 8736 h 11502"/>
              <a:gd name="connsiteX10" fmla="*/ 7767 w 10000"/>
              <a:gd name="connsiteY10" fmla="*/ 9879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8546 w 10000"/>
              <a:gd name="connsiteY9" fmla="*/ 10257 h 11502"/>
              <a:gd name="connsiteX10" fmla="*/ 7767 w 10000"/>
              <a:gd name="connsiteY10" fmla="*/ 9879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613 w 10016"/>
              <a:gd name="connsiteY0" fmla="*/ 1497 h 11502"/>
              <a:gd name="connsiteX1" fmla="*/ 9458 w 10016"/>
              <a:gd name="connsiteY1" fmla="*/ 2219 h 11502"/>
              <a:gd name="connsiteX2" fmla="*/ 9742 w 10016"/>
              <a:gd name="connsiteY2" fmla="*/ 2536 h 11502"/>
              <a:gd name="connsiteX3" fmla="*/ 9502 w 10016"/>
              <a:gd name="connsiteY3" fmla="*/ 10064 h 11502"/>
              <a:gd name="connsiteX4" fmla="*/ 9221 w 10016"/>
              <a:gd name="connsiteY4" fmla="*/ 10015 h 11502"/>
              <a:gd name="connsiteX5" fmla="*/ 9373 w 10016"/>
              <a:gd name="connsiteY5" fmla="*/ 9887 h 11502"/>
              <a:gd name="connsiteX6" fmla="*/ 9475 w 10016"/>
              <a:gd name="connsiteY6" fmla="*/ 10129 h 11502"/>
              <a:gd name="connsiteX7" fmla="*/ 8927 w 10016"/>
              <a:gd name="connsiteY7" fmla="*/ 9801 h 11502"/>
              <a:gd name="connsiteX8" fmla="*/ 8271 w 10016"/>
              <a:gd name="connsiteY8" fmla="*/ 9170 h 11502"/>
              <a:gd name="connsiteX9" fmla="*/ 8562 w 10016"/>
              <a:gd name="connsiteY9" fmla="*/ 10257 h 11502"/>
              <a:gd name="connsiteX10" fmla="*/ 7783 w 10016"/>
              <a:gd name="connsiteY10" fmla="*/ 9879 h 11502"/>
              <a:gd name="connsiteX11" fmla="*/ 6619 w 10016"/>
              <a:gd name="connsiteY11" fmla="*/ 10542 h 11502"/>
              <a:gd name="connsiteX12" fmla="*/ 4709 w 10016"/>
              <a:gd name="connsiteY12" fmla="*/ 10883 h 11502"/>
              <a:gd name="connsiteX13" fmla="*/ 2484 w 10016"/>
              <a:gd name="connsiteY13" fmla="*/ 11495 h 11502"/>
              <a:gd name="connsiteX14" fmla="*/ 2208 w 10016"/>
              <a:gd name="connsiteY14" fmla="*/ 11342 h 11502"/>
              <a:gd name="connsiteX15" fmla="*/ 2067 w 10016"/>
              <a:gd name="connsiteY15" fmla="*/ 11255 h 11502"/>
              <a:gd name="connsiteX16" fmla="*/ 1783 w 10016"/>
              <a:gd name="connsiteY16" fmla="*/ 11102 h 11502"/>
              <a:gd name="connsiteX17" fmla="*/ 1648 w 10016"/>
              <a:gd name="connsiteY17" fmla="*/ 11026 h 11502"/>
              <a:gd name="connsiteX18" fmla="*/ 2645 w 10016"/>
              <a:gd name="connsiteY18" fmla="*/ 9121 h 11502"/>
              <a:gd name="connsiteX19" fmla="*/ 698 w 10016"/>
              <a:gd name="connsiteY19" fmla="*/ 10199 h 11502"/>
              <a:gd name="connsiteX20" fmla="*/ 70 w 10016"/>
              <a:gd name="connsiteY20" fmla="*/ 8804 h 11502"/>
              <a:gd name="connsiteX21" fmla="*/ 340 w 10016"/>
              <a:gd name="connsiteY21" fmla="*/ 5376 h 11502"/>
              <a:gd name="connsiteX22" fmla="*/ 2131 w 10016"/>
              <a:gd name="connsiteY22" fmla="*/ 3941 h 11502"/>
              <a:gd name="connsiteX23" fmla="*/ 3963 w 10016"/>
              <a:gd name="connsiteY23" fmla="*/ 3024 h 11502"/>
              <a:gd name="connsiteX24" fmla="*/ 4246 w 10016"/>
              <a:gd name="connsiteY24" fmla="*/ 1997 h 11502"/>
              <a:gd name="connsiteX25" fmla="*/ 4854 w 10016"/>
              <a:gd name="connsiteY25" fmla="*/ 448 h 11502"/>
              <a:gd name="connsiteX26" fmla="*/ 6695 w 10016"/>
              <a:gd name="connsiteY26" fmla="*/ 51 h 11502"/>
              <a:gd name="connsiteX27" fmla="*/ 7447 w 10016"/>
              <a:gd name="connsiteY27" fmla="*/ 2688 h 11502"/>
              <a:gd name="connsiteX28" fmla="*/ 7589 w 10016"/>
              <a:gd name="connsiteY28" fmla="*/ 2449 h 11502"/>
              <a:gd name="connsiteX29" fmla="*/ 7732 w 10016"/>
              <a:gd name="connsiteY29" fmla="*/ 2296 h 11502"/>
              <a:gd name="connsiteX30" fmla="*/ 8613 w 10016"/>
              <a:gd name="connsiteY30" fmla="*/ 1497 h 11502"/>
              <a:gd name="connsiteX0" fmla="*/ 8559 w 9962"/>
              <a:gd name="connsiteY0" fmla="*/ 1497 h 11502"/>
              <a:gd name="connsiteX1" fmla="*/ 9404 w 9962"/>
              <a:gd name="connsiteY1" fmla="*/ 2219 h 11502"/>
              <a:gd name="connsiteX2" fmla="*/ 9688 w 9962"/>
              <a:gd name="connsiteY2" fmla="*/ 2536 h 11502"/>
              <a:gd name="connsiteX3" fmla="*/ 9448 w 9962"/>
              <a:gd name="connsiteY3" fmla="*/ 10064 h 11502"/>
              <a:gd name="connsiteX4" fmla="*/ 9167 w 9962"/>
              <a:gd name="connsiteY4" fmla="*/ 10015 h 11502"/>
              <a:gd name="connsiteX5" fmla="*/ 9319 w 9962"/>
              <a:gd name="connsiteY5" fmla="*/ 9887 h 11502"/>
              <a:gd name="connsiteX6" fmla="*/ 9421 w 9962"/>
              <a:gd name="connsiteY6" fmla="*/ 10129 h 11502"/>
              <a:gd name="connsiteX7" fmla="*/ 8873 w 9962"/>
              <a:gd name="connsiteY7" fmla="*/ 9801 h 11502"/>
              <a:gd name="connsiteX8" fmla="*/ 8217 w 9962"/>
              <a:gd name="connsiteY8" fmla="*/ 9170 h 11502"/>
              <a:gd name="connsiteX9" fmla="*/ 8508 w 9962"/>
              <a:gd name="connsiteY9" fmla="*/ 10257 h 11502"/>
              <a:gd name="connsiteX10" fmla="*/ 7729 w 9962"/>
              <a:gd name="connsiteY10" fmla="*/ 9879 h 11502"/>
              <a:gd name="connsiteX11" fmla="*/ 6565 w 9962"/>
              <a:gd name="connsiteY11" fmla="*/ 10542 h 11502"/>
              <a:gd name="connsiteX12" fmla="*/ 4655 w 9962"/>
              <a:gd name="connsiteY12" fmla="*/ 10883 h 11502"/>
              <a:gd name="connsiteX13" fmla="*/ 2430 w 9962"/>
              <a:gd name="connsiteY13" fmla="*/ 11495 h 11502"/>
              <a:gd name="connsiteX14" fmla="*/ 2154 w 9962"/>
              <a:gd name="connsiteY14" fmla="*/ 11342 h 11502"/>
              <a:gd name="connsiteX15" fmla="*/ 2013 w 9962"/>
              <a:gd name="connsiteY15" fmla="*/ 11255 h 11502"/>
              <a:gd name="connsiteX16" fmla="*/ 1729 w 9962"/>
              <a:gd name="connsiteY16" fmla="*/ 11102 h 11502"/>
              <a:gd name="connsiteX17" fmla="*/ 1594 w 9962"/>
              <a:gd name="connsiteY17" fmla="*/ 11026 h 11502"/>
              <a:gd name="connsiteX18" fmla="*/ 2591 w 9962"/>
              <a:gd name="connsiteY18" fmla="*/ 9121 h 11502"/>
              <a:gd name="connsiteX19" fmla="*/ 2962 w 9962"/>
              <a:gd name="connsiteY19" fmla="*/ 6482 h 11502"/>
              <a:gd name="connsiteX20" fmla="*/ 16 w 9962"/>
              <a:gd name="connsiteY20" fmla="*/ 8804 h 11502"/>
              <a:gd name="connsiteX21" fmla="*/ 286 w 9962"/>
              <a:gd name="connsiteY21" fmla="*/ 5376 h 11502"/>
              <a:gd name="connsiteX22" fmla="*/ 2077 w 9962"/>
              <a:gd name="connsiteY22" fmla="*/ 3941 h 11502"/>
              <a:gd name="connsiteX23" fmla="*/ 3909 w 9962"/>
              <a:gd name="connsiteY23" fmla="*/ 3024 h 11502"/>
              <a:gd name="connsiteX24" fmla="*/ 4192 w 9962"/>
              <a:gd name="connsiteY24" fmla="*/ 1997 h 11502"/>
              <a:gd name="connsiteX25" fmla="*/ 4800 w 9962"/>
              <a:gd name="connsiteY25" fmla="*/ 448 h 11502"/>
              <a:gd name="connsiteX26" fmla="*/ 6641 w 9962"/>
              <a:gd name="connsiteY26" fmla="*/ 51 h 11502"/>
              <a:gd name="connsiteX27" fmla="*/ 7393 w 9962"/>
              <a:gd name="connsiteY27" fmla="*/ 2688 h 11502"/>
              <a:gd name="connsiteX28" fmla="*/ 7535 w 9962"/>
              <a:gd name="connsiteY28" fmla="*/ 2449 h 11502"/>
              <a:gd name="connsiteX29" fmla="*/ 7678 w 9962"/>
              <a:gd name="connsiteY29" fmla="*/ 2296 h 11502"/>
              <a:gd name="connsiteX30" fmla="*/ 8559 w 9962"/>
              <a:gd name="connsiteY30" fmla="*/ 1497 h 11502"/>
              <a:gd name="connsiteX0" fmla="*/ 8347 w 9755"/>
              <a:gd name="connsiteY0" fmla="*/ 1302 h 10000"/>
              <a:gd name="connsiteX1" fmla="*/ 9195 w 9755"/>
              <a:gd name="connsiteY1" fmla="*/ 1929 h 10000"/>
              <a:gd name="connsiteX2" fmla="*/ 9480 w 9755"/>
              <a:gd name="connsiteY2" fmla="*/ 2205 h 10000"/>
              <a:gd name="connsiteX3" fmla="*/ 9239 w 9755"/>
              <a:gd name="connsiteY3" fmla="*/ 8750 h 10000"/>
              <a:gd name="connsiteX4" fmla="*/ 8957 w 9755"/>
              <a:gd name="connsiteY4" fmla="*/ 8707 h 10000"/>
              <a:gd name="connsiteX5" fmla="*/ 9110 w 9755"/>
              <a:gd name="connsiteY5" fmla="*/ 8596 h 10000"/>
              <a:gd name="connsiteX6" fmla="*/ 9212 w 9755"/>
              <a:gd name="connsiteY6" fmla="*/ 8806 h 10000"/>
              <a:gd name="connsiteX7" fmla="*/ 8662 w 9755"/>
              <a:gd name="connsiteY7" fmla="*/ 8521 h 10000"/>
              <a:gd name="connsiteX8" fmla="*/ 8003 w 9755"/>
              <a:gd name="connsiteY8" fmla="*/ 7973 h 10000"/>
              <a:gd name="connsiteX9" fmla="*/ 8295 w 9755"/>
              <a:gd name="connsiteY9" fmla="*/ 8918 h 10000"/>
              <a:gd name="connsiteX10" fmla="*/ 7513 w 9755"/>
              <a:gd name="connsiteY10" fmla="*/ 8589 h 10000"/>
              <a:gd name="connsiteX11" fmla="*/ 6345 w 9755"/>
              <a:gd name="connsiteY11" fmla="*/ 9165 h 10000"/>
              <a:gd name="connsiteX12" fmla="*/ 4428 w 9755"/>
              <a:gd name="connsiteY12" fmla="*/ 9462 h 10000"/>
              <a:gd name="connsiteX13" fmla="*/ 2194 w 9755"/>
              <a:gd name="connsiteY13" fmla="*/ 9994 h 10000"/>
              <a:gd name="connsiteX14" fmla="*/ 1917 w 9755"/>
              <a:gd name="connsiteY14" fmla="*/ 9861 h 10000"/>
              <a:gd name="connsiteX15" fmla="*/ 1776 w 9755"/>
              <a:gd name="connsiteY15" fmla="*/ 9785 h 10000"/>
              <a:gd name="connsiteX16" fmla="*/ 1491 w 9755"/>
              <a:gd name="connsiteY16" fmla="*/ 9652 h 10000"/>
              <a:gd name="connsiteX17" fmla="*/ 1355 w 9755"/>
              <a:gd name="connsiteY17" fmla="*/ 9586 h 10000"/>
              <a:gd name="connsiteX18" fmla="*/ 2356 w 9755"/>
              <a:gd name="connsiteY18" fmla="*/ 7930 h 10000"/>
              <a:gd name="connsiteX19" fmla="*/ 2728 w 9755"/>
              <a:gd name="connsiteY19" fmla="*/ 5636 h 10000"/>
              <a:gd name="connsiteX20" fmla="*/ 3384 w 9755"/>
              <a:gd name="connsiteY20" fmla="*/ 4202 h 10000"/>
              <a:gd name="connsiteX21" fmla="*/ 42 w 9755"/>
              <a:gd name="connsiteY21" fmla="*/ 4674 h 10000"/>
              <a:gd name="connsiteX22" fmla="*/ 1840 w 9755"/>
              <a:gd name="connsiteY22" fmla="*/ 3426 h 10000"/>
              <a:gd name="connsiteX23" fmla="*/ 3679 w 9755"/>
              <a:gd name="connsiteY23" fmla="*/ 2629 h 10000"/>
              <a:gd name="connsiteX24" fmla="*/ 3963 w 9755"/>
              <a:gd name="connsiteY24" fmla="*/ 1736 h 10000"/>
              <a:gd name="connsiteX25" fmla="*/ 4573 w 9755"/>
              <a:gd name="connsiteY25" fmla="*/ 389 h 10000"/>
              <a:gd name="connsiteX26" fmla="*/ 6421 w 9755"/>
              <a:gd name="connsiteY26" fmla="*/ 44 h 10000"/>
              <a:gd name="connsiteX27" fmla="*/ 7176 w 9755"/>
              <a:gd name="connsiteY27" fmla="*/ 2337 h 10000"/>
              <a:gd name="connsiteX28" fmla="*/ 7319 w 9755"/>
              <a:gd name="connsiteY28" fmla="*/ 2129 h 10000"/>
              <a:gd name="connsiteX29" fmla="*/ 7462 w 9755"/>
              <a:gd name="connsiteY29" fmla="*/ 1996 h 10000"/>
              <a:gd name="connsiteX30" fmla="*/ 8347 w 9755"/>
              <a:gd name="connsiteY30" fmla="*/ 1302 h 10000"/>
              <a:gd name="connsiteX0" fmla="*/ 7216 w 8659"/>
              <a:gd name="connsiteY0" fmla="*/ 1302 h 10000"/>
              <a:gd name="connsiteX1" fmla="*/ 8085 w 8659"/>
              <a:gd name="connsiteY1" fmla="*/ 1929 h 10000"/>
              <a:gd name="connsiteX2" fmla="*/ 8377 w 8659"/>
              <a:gd name="connsiteY2" fmla="*/ 2205 h 10000"/>
              <a:gd name="connsiteX3" fmla="*/ 8130 w 8659"/>
              <a:gd name="connsiteY3" fmla="*/ 8750 h 10000"/>
              <a:gd name="connsiteX4" fmla="*/ 7841 w 8659"/>
              <a:gd name="connsiteY4" fmla="*/ 8707 h 10000"/>
              <a:gd name="connsiteX5" fmla="*/ 7998 w 8659"/>
              <a:gd name="connsiteY5" fmla="*/ 8596 h 10000"/>
              <a:gd name="connsiteX6" fmla="*/ 8102 w 8659"/>
              <a:gd name="connsiteY6" fmla="*/ 8806 h 10000"/>
              <a:gd name="connsiteX7" fmla="*/ 7539 w 8659"/>
              <a:gd name="connsiteY7" fmla="*/ 8521 h 10000"/>
              <a:gd name="connsiteX8" fmla="*/ 6863 w 8659"/>
              <a:gd name="connsiteY8" fmla="*/ 7973 h 10000"/>
              <a:gd name="connsiteX9" fmla="*/ 7162 w 8659"/>
              <a:gd name="connsiteY9" fmla="*/ 8918 h 10000"/>
              <a:gd name="connsiteX10" fmla="*/ 6361 w 8659"/>
              <a:gd name="connsiteY10" fmla="*/ 8589 h 10000"/>
              <a:gd name="connsiteX11" fmla="*/ 5163 w 8659"/>
              <a:gd name="connsiteY11" fmla="*/ 9165 h 10000"/>
              <a:gd name="connsiteX12" fmla="*/ 3198 w 8659"/>
              <a:gd name="connsiteY12" fmla="*/ 9462 h 10000"/>
              <a:gd name="connsiteX13" fmla="*/ 908 w 8659"/>
              <a:gd name="connsiteY13" fmla="*/ 9994 h 10000"/>
              <a:gd name="connsiteX14" fmla="*/ 624 w 8659"/>
              <a:gd name="connsiteY14" fmla="*/ 9861 h 10000"/>
              <a:gd name="connsiteX15" fmla="*/ 480 w 8659"/>
              <a:gd name="connsiteY15" fmla="*/ 9785 h 10000"/>
              <a:gd name="connsiteX16" fmla="*/ 187 w 8659"/>
              <a:gd name="connsiteY16" fmla="*/ 9652 h 10000"/>
              <a:gd name="connsiteX17" fmla="*/ 48 w 8659"/>
              <a:gd name="connsiteY17" fmla="*/ 9586 h 10000"/>
              <a:gd name="connsiteX18" fmla="*/ 1074 w 8659"/>
              <a:gd name="connsiteY18" fmla="*/ 7930 h 10000"/>
              <a:gd name="connsiteX19" fmla="*/ 1456 w 8659"/>
              <a:gd name="connsiteY19" fmla="*/ 5636 h 10000"/>
              <a:gd name="connsiteX20" fmla="*/ 2128 w 8659"/>
              <a:gd name="connsiteY20" fmla="*/ 4202 h 10000"/>
              <a:gd name="connsiteX21" fmla="*/ 2720 w 8659"/>
              <a:gd name="connsiteY21" fmla="*/ 3132 h 10000"/>
              <a:gd name="connsiteX22" fmla="*/ 545 w 8659"/>
              <a:gd name="connsiteY22" fmla="*/ 3426 h 10000"/>
              <a:gd name="connsiteX23" fmla="*/ 2430 w 8659"/>
              <a:gd name="connsiteY23" fmla="*/ 2629 h 10000"/>
              <a:gd name="connsiteX24" fmla="*/ 2722 w 8659"/>
              <a:gd name="connsiteY24" fmla="*/ 1736 h 10000"/>
              <a:gd name="connsiteX25" fmla="*/ 3347 w 8659"/>
              <a:gd name="connsiteY25" fmla="*/ 389 h 10000"/>
              <a:gd name="connsiteX26" fmla="*/ 5241 w 8659"/>
              <a:gd name="connsiteY26" fmla="*/ 44 h 10000"/>
              <a:gd name="connsiteX27" fmla="*/ 6015 w 8659"/>
              <a:gd name="connsiteY27" fmla="*/ 2337 h 10000"/>
              <a:gd name="connsiteX28" fmla="*/ 6162 w 8659"/>
              <a:gd name="connsiteY28" fmla="*/ 2129 h 10000"/>
              <a:gd name="connsiteX29" fmla="*/ 6308 w 8659"/>
              <a:gd name="connsiteY29" fmla="*/ 1996 h 10000"/>
              <a:gd name="connsiteX30" fmla="*/ 7216 w 8659"/>
              <a:gd name="connsiteY30" fmla="*/ 1302 h 10000"/>
              <a:gd name="connsiteX0" fmla="*/ 8334 w 9999"/>
              <a:gd name="connsiteY0" fmla="*/ 1302 h 10000"/>
              <a:gd name="connsiteX1" fmla="*/ 9337 w 9999"/>
              <a:gd name="connsiteY1" fmla="*/ 1929 h 10000"/>
              <a:gd name="connsiteX2" fmla="*/ 9674 w 9999"/>
              <a:gd name="connsiteY2" fmla="*/ 2205 h 10000"/>
              <a:gd name="connsiteX3" fmla="*/ 9389 w 9999"/>
              <a:gd name="connsiteY3" fmla="*/ 8750 h 10000"/>
              <a:gd name="connsiteX4" fmla="*/ 9055 w 9999"/>
              <a:gd name="connsiteY4" fmla="*/ 8707 h 10000"/>
              <a:gd name="connsiteX5" fmla="*/ 9237 w 9999"/>
              <a:gd name="connsiteY5" fmla="*/ 8596 h 10000"/>
              <a:gd name="connsiteX6" fmla="*/ 9357 w 9999"/>
              <a:gd name="connsiteY6" fmla="*/ 8806 h 10000"/>
              <a:gd name="connsiteX7" fmla="*/ 8707 w 9999"/>
              <a:gd name="connsiteY7" fmla="*/ 8521 h 10000"/>
              <a:gd name="connsiteX8" fmla="*/ 7926 w 9999"/>
              <a:gd name="connsiteY8" fmla="*/ 7973 h 10000"/>
              <a:gd name="connsiteX9" fmla="*/ 8271 w 9999"/>
              <a:gd name="connsiteY9" fmla="*/ 8918 h 10000"/>
              <a:gd name="connsiteX10" fmla="*/ 7346 w 9999"/>
              <a:gd name="connsiteY10" fmla="*/ 8589 h 10000"/>
              <a:gd name="connsiteX11" fmla="*/ 5963 w 9999"/>
              <a:gd name="connsiteY11" fmla="*/ 9165 h 10000"/>
              <a:gd name="connsiteX12" fmla="*/ 3693 w 9999"/>
              <a:gd name="connsiteY12" fmla="*/ 9462 h 10000"/>
              <a:gd name="connsiteX13" fmla="*/ 1049 w 9999"/>
              <a:gd name="connsiteY13" fmla="*/ 9994 h 10000"/>
              <a:gd name="connsiteX14" fmla="*/ 721 w 9999"/>
              <a:gd name="connsiteY14" fmla="*/ 9861 h 10000"/>
              <a:gd name="connsiteX15" fmla="*/ 554 w 9999"/>
              <a:gd name="connsiteY15" fmla="*/ 9785 h 10000"/>
              <a:gd name="connsiteX16" fmla="*/ 216 w 9999"/>
              <a:gd name="connsiteY16" fmla="*/ 9652 h 10000"/>
              <a:gd name="connsiteX17" fmla="*/ 55 w 9999"/>
              <a:gd name="connsiteY17" fmla="*/ 9586 h 10000"/>
              <a:gd name="connsiteX18" fmla="*/ 1240 w 9999"/>
              <a:gd name="connsiteY18" fmla="*/ 7930 h 10000"/>
              <a:gd name="connsiteX19" fmla="*/ 1681 w 9999"/>
              <a:gd name="connsiteY19" fmla="*/ 5636 h 10000"/>
              <a:gd name="connsiteX20" fmla="*/ 2458 w 9999"/>
              <a:gd name="connsiteY20" fmla="*/ 4202 h 10000"/>
              <a:gd name="connsiteX21" fmla="*/ 3141 w 9999"/>
              <a:gd name="connsiteY21" fmla="*/ 3132 h 10000"/>
              <a:gd name="connsiteX22" fmla="*/ 629 w 9999"/>
              <a:gd name="connsiteY22" fmla="*/ 3426 h 10000"/>
              <a:gd name="connsiteX23" fmla="*/ 3434 w 9999"/>
              <a:gd name="connsiteY23" fmla="*/ 2529 h 10000"/>
              <a:gd name="connsiteX24" fmla="*/ 2806 w 9999"/>
              <a:gd name="connsiteY24" fmla="*/ 2629 h 10000"/>
              <a:gd name="connsiteX25" fmla="*/ 3144 w 9999"/>
              <a:gd name="connsiteY25" fmla="*/ 1736 h 10000"/>
              <a:gd name="connsiteX26" fmla="*/ 3865 w 9999"/>
              <a:gd name="connsiteY26" fmla="*/ 389 h 10000"/>
              <a:gd name="connsiteX27" fmla="*/ 6053 w 9999"/>
              <a:gd name="connsiteY27" fmla="*/ 44 h 10000"/>
              <a:gd name="connsiteX28" fmla="*/ 6947 w 9999"/>
              <a:gd name="connsiteY28" fmla="*/ 2337 h 10000"/>
              <a:gd name="connsiteX29" fmla="*/ 7116 w 9999"/>
              <a:gd name="connsiteY29" fmla="*/ 2129 h 10000"/>
              <a:gd name="connsiteX30" fmla="*/ 7285 w 9999"/>
              <a:gd name="connsiteY30" fmla="*/ 1996 h 10000"/>
              <a:gd name="connsiteX31" fmla="*/ 8334 w 9999"/>
              <a:gd name="connsiteY31" fmla="*/ 1302 h 10000"/>
              <a:gd name="connsiteX0" fmla="*/ 8335 w 10000"/>
              <a:gd name="connsiteY0" fmla="*/ 1302 h 10000"/>
              <a:gd name="connsiteX1" fmla="*/ 9338 w 10000"/>
              <a:gd name="connsiteY1" fmla="*/ 1929 h 10000"/>
              <a:gd name="connsiteX2" fmla="*/ 9675 w 10000"/>
              <a:gd name="connsiteY2" fmla="*/ 2205 h 10000"/>
              <a:gd name="connsiteX3" fmla="*/ 9390 w 10000"/>
              <a:gd name="connsiteY3" fmla="*/ 8750 h 10000"/>
              <a:gd name="connsiteX4" fmla="*/ 9056 w 10000"/>
              <a:gd name="connsiteY4" fmla="*/ 8707 h 10000"/>
              <a:gd name="connsiteX5" fmla="*/ 9238 w 10000"/>
              <a:gd name="connsiteY5" fmla="*/ 8596 h 10000"/>
              <a:gd name="connsiteX6" fmla="*/ 9358 w 10000"/>
              <a:gd name="connsiteY6" fmla="*/ 8806 h 10000"/>
              <a:gd name="connsiteX7" fmla="*/ 8708 w 10000"/>
              <a:gd name="connsiteY7" fmla="*/ 8521 h 10000"/>
              <a:gd name="connsiteX8" fmla="*/ 7927 w 10000"/>
              <a:gd name="connsiteY8" fmla="*/ 7973 h 10000"/>
              <a:gd name="connsiteX9" fmla="*/ 8272 w 10000"/>
              <a:gd name="connsiteY9" fmla="*/ 8918 h 10000"/>
              <a:gd name="connsiteX10" fmla="*/ 7347 w 10000"/>
              <a:gd name="connsiteY10" fmla="*/ 8589 h 10000"/>
              <a:gd name="connsiteX11" fmla="*/ 5964 w 10000"/>
              <a:gd name="connsiteY11" fmla="*/ 9165 h 10000"/>
              <a:gd name="connsiteX12" fmla="*/ 3693 w 10000"/>
              <a:gd name="connsiteY12" fmla="*/ 9462 h 10000"/>
              <a:gd name="connsiteX13" fmla="*/ 1049 w 10000"/>
              <a:gd name="connsiteY13" fmla="*/ 9994 h 10000"/>
              <a:gd name="connsiteX14" fmla="*/ 721 w 10000"/>
              <a:gd name="connsiteY14" fmla="*/ 9861 h 10000"/>
              <a:gd name="connsiteX15" fmla="*/ 554 w 10000"/>
              <a:gd name="connsiteY15" fmla="*/ 9785 h 10000"/>
              <a:gd name="connsiteX16" fmla="*/ 216 w 10000"/>
              <a:gd name="connsiteY16" fmla="*/ 9652 h 10000"/>
              <a:gd name="connsiteX17" fmla="*/ 55 w 10000"/>
              <a:gd name="connsiteY17" fmla="*/ 9586 h 10000"/>
              <a:gd name="connsiteX18" fmla="*/ 1240 w 10000"/>
              <a:gd name="connsiteY18" fmla="*/ 7930 h 10000"/>
              <a:gd name="connsiteX19" fmla="*/ 1681 w 10000"/>
              <a:gd name="connsiteY19" fmla="*/ 5636 h 10000"/>
              <a:gd name="connsiteX20" fmla="*/ 2458 w 10000"/>
              <a:gd name="connsiteY20" fmla="*/ 4202 h 10000"/>
              <a:gd name="connsiteX21" fmla="*/ 3141 w 10000"/>
              <a:gd name="connsiteY21" fmla="*/ 3132 h 10000"/>
              <a:gd name="connsiteX22" fmla="*/ 3602 w 10000"/>
              <a:gd name="connsiteY22" fmla="*/ 2838 h 10000"/>
              <a:gd name="connsiteX23" fmla="*/ 3434 w 10000"/>
              <a:gd name="connsiteY23" fmla="*/ 2529 h 10000"/>
              <a:gd name="connsiteX24" fmla="*/ 2806 w 10000"/>
              <a:gd name="connsiteY24" fmla="*/ 2629 h 10000"/>
              <a:gd name="connsiteX25" fmla="*/ 3144 w 10000"/>
              <a:gd name="connsiteY25" fmla="*/ 1736 h 10000"/>
              <a:gd name="connsiteX26" fmla="*/ 3865 w 10000"/>
              <a:gd name="connsiteY26" fmla="*/ 389 h 10000"/>
              <a:gd name="connsiteX27" fmla="*/ 6054 w 10000"/>
              <a:gd name="connsiteY27" fmla="*/ 44 h 10000"/>
              <a:gd name="connsiteX28" fmla="*/ 6948 w 10000"/>
              <a:gd name="connsiteY28" fmla="*/ 2337 h 10000"/>
              <a:gd name="connsiteX29" fmla="*/ 7117 w 10000"/>
              <a:gd name="connsiteY29" fmla="*/ 2129 h 10000"/>
              <a:gd name="connsiteX30" fmla="*/ 7286 w 10000"/>
              <a:gd name="connsiteY30" fmla="*/ 1996 h 10000"/>
              <a:gd name="connsiteX31" fmla="*/ 8335 w 10000"/>
              <a:gd name="connsiteY31" fmla="*/ 13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8335" y="1302"/>
                </a:moveTo>
                <a:cubicBezTo>
                  <a:pt x="9026" y="1422"/>
                  <a:pt x="8786" y="1478"/>
                  <a:pt x="9338" y="1929"/>
                </a:cubicBezTo>
                <a:cubicBezTo>
                  <a:pt x="9452" y="2018"/>
                  <a:pt x="9675" y="2205"/>
                  <a:pt x="9675" y="2205"/>
                </a:cubicBezTo>
                <a:cubicBezTo>
                  <a:pt x="10332" y="4640"/>
                  <a:pt x="9870" y="6600"/>
                  <a:pt x="9390" y="8750"/>
                </a:cubicBezTo>
                <a:cubicBezTo>
                  <a:pt x="9346" y="9211"/>
                  <a:pt x="9144" y="8257"/>
                  <a:pt x="9056" y="8707"/>
                </a:cubicBezTo>
                <a:cubicBezTo>
                  <a:pt x="8896" y="9502"/>
                  <a:pt x="9840" y="8122"/>
                  <a:pt x="9238" y="8596"/>
                </a:cubicBezTo>
                <a:cubicBezTo>
                  <a:pt x="9113" y="8849"/>
                  <a:pt x="9581" y="8707"/>
                  <a:pt x="9358" y="8806"/>
                </a:cubicBezTo>
                <a:cubicBezTo>
                  <a:pt x="8842" y="8784"/>
                  <a:pt x="8945" y="8659"/>
                  <a:pt x="8708" y="8521"/>
                </a:cubicBezTo>
                <a:cubicBezTo>
                  <a:pt x="8467" y="8382"/>
                  <a:pt x="8001" y="7906"/>
                  <a:pt x="7927" y="7973"/>
                </a:cubicBezTo>
                <a:cubicBezTo>
                  <a:pt x="7854" y="8039"/>
                  <a:pt x="8388" y="9004"/>
                  <a:pt x="8272" y="8918"/>
                </a:cubicBezTo>
                <a:cubicBezTo>
                  <a:pt x="8218" y="8872"/>
                  <a:pt x="7733" y="8548"/>
                  <a:pt x="7347" y="8589"/>
                </a:cubicBezTo>
                <a:cubicBezTo>
                  <a:pt x="6963" y="8630"/>
                  <a:pt x="6204" y="9255"/>
                  <a:pt x="5964" y="9165"/>
                </a:cubicBezTo>
                <a:cubicBezTo>
                  <a:pt x="5768" y="8780"/>
                  <a:pt x="4512" y="9324"/>
                  <a:pt x="3693" y="9462"/>
                </a:cubicBezTo>
                <a:cubicBezTo>
                  <a:pt x="2874" y="9600"/>
                  <a:pt x="3351" y="10059"/>
                  <a:pt x="1049" y="9994"/>
                </a:cubicBezTo>
                <a:lnTo>
                  <a:pt x="721" y="9861"/>
                </a:lnTo>
                <a:cubicBezTo>
                  <a:pt x="668" y="9840"/>
                  <a:pt x="607" y="9806"/>
                  <a:pt x="554" y="9785"/>
                </a:cubicBezTo>
                <a:lnTo>
                  <a:pt x="216" y="9652"/>
                </a:lnTo>
                <a:cubicBezTo>
                  <a:pt x="162" y="9630"/>
                  <a:pt x="-115" y="9873"/>
                  <a:pt x="55" y="9586"/>
                </a:cubicBezTo>
                <a:cubicBezTo>
                  <a:pt x="228" y="9299"/>
                  <a:pt x="1312" y="8194"/>
                  <a:pt x="1240" y="7930"/>
                </a:cubicBezTo>
                <a:cubicBezTo>
                  <a:pt x="1284" y="7170"/>
                  <a:pt x="1478" y="6257"/>
                  <a:pt x="1681" y="5636"/>
                </a:cubicBezTo>
                <a:cubicBezTo>
                  <a:pt x="1884" y="5015"/>
                  <a:pt x="2164" y="4325"/>
                  <a:pt x="2458" y="4202"/>
                </a:cubicBezTo>
                <a:cubicBezTo>
                  <a:pt x="2865" y="3861"/>
                  <a:pt x="2545" y="3176"/>
                  <a:pt x="3141" y="3132"/>
                </a:cubicBezTo>
                <a:cubicBezTo>
                  <a:pt x="3585" y="2955"/>
                  <a:pt x="3061" y="2883"/>
                  <a:pt x="3602" y="2838"/>
                </a:cubicBezTo>
                <a:cubicBezTo>
                  <a:pt x="3252" y="2848"/>
                  <a:pt x="3071" y="2662"/>
                  <a:pt x="3434" y="2529"/>
                </a:cubicBezTo>
                <a:cubicBezTo>
                  <a:pt x="3797" y="2396"/>
                  <a:pt x="2456" y="2871"/>
                  <a:pt x="2806" y="2629"/>
                </a:cubicBezTo>
                <a:cubicBezTo>
                  <a:pt x="3090" y="2408"/>
                  <a:pt x="2779" y="2021"/>
                  <a:pt x="3144" y="1736"/>
                </a:cubicBezTo>
                <a:cubicBezTo>
                  <a:pt x="3303" y="1428"/>
                  <a:pt x="3697" y="677"/>
                  <a:pt x="3865" y="389"/>
                </a:cubicBezTo>
                <a:cubicBezTo>
                  <a:pt x="4000" y="-117"/>
                  <a:pt x="5699" y="363"/>
                  <a:pt x="6054" y="44"/>
                </a:cubicBezTo>
                <a:cubicBezTo>
                  <a:pt x="6277" y="-352"/>
                  <a:pt x="6771" y="1989"/>
                  <a:pt x="6948" y="2337"/>
                </a:cubicBezTo>
                <a:cubicBezTo>
                  <a:pt x="7125" y="2685"/>
                  <a:pt x="7056" y="2193"/>
                  <a:pt x="7117" y="2129"/>
                </a:cubicBezTo>
                <a:cubicBezTo>
                  <a:pt x="7170" y="2073"/>
                  <a:pt x="7232" y="2051"/>
                  <a:pt x="7286" y="1996"/>
                </a:cubicBezTo>
                <a:cubicBezTo>
                  <a:pt x="7731" y="1501"/>
                  <a:pt x="7703" y="1302"/>
                  <a:pt x="8335" y="1302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 flipV="1">
            <a:off x="3571048" y="4469520"/>
            <a:ext cx="548187" cy="2518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12" idx="20"/>
          </p:cNvCxnSpPr>
          <p:nvPr/>
        </p:nvCxnSpPr>
        <p:spPr>
          <a:xfrm>
            <a:off x="7746479" y="5061477"/>
            <a:ext cx="888623" cy="67568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27"/>
          </p:cNvCxnSpPr>
          <p:nvPr/>
        </p:nvCxnSpPr>
        <p:spPr>
          <a:xfrm>
            <a:off x="9168355" y="4584767"/>
            <a:ext cx="40832" cy="49712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284791" y="2893672"/>
            <a:ext cx="4216551" cy="30904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90897" y="2777924"/>
            <a:ext cx="4538008" cy="408007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801644" y="5613280"/>
                <a:ext cx="693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644" y="5613280"/>
                <a:ext cx="69313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742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15583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 smtClean="0"/>
                  <a:t>Claim: </a:t>
                </a:r>
                <a:r>
                  <a:rPr lang="en-US" dirty="0"/>
                  <a:t>every iteration of the main </a:t>
                </a:r>
                <a:r>
                  <a:rPr lang="en-US" dirty="0" smtClean="0"/>
                  <a:t>loop at least </a:t>
                </a:r>
                <a:r>
                  <a:rPr lang="en-US" dirty="0"/>
                  <a:t>halves the number of connected components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this is true, number of iterations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9"/>
                <a:ext cx="7886700" cy="1558353"/>
              </a:xfrm>
              <a:blipFill rotWithShape="0">
                <a:blip r:embed="rId3"/>
                <a:stretch>
                  <a:fillRect l="-1391" t="-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26"/>
          <p:cNvSpPr>
            <a:spLocks/>
          </p:cNvSpPr>
          <p:nvPr/>
        </p:nvSpPr>
        <p:spPr bwMode="auto">
          <a:xfrm>
            <a:off x="7644693" y="3023976"/>
            <a:ext cx="2111073" cy="1592239"/>
          </a:xfrm>
          <a:custGeom>
            <a:avLst/>
            <a:gdLst/>
            <a:ahLst/>
            <a:cxnLst>
              <a:cxn ang="0">
                <a:pos x="970" y="0"/>
              </a:cxn>
              <a:cxn ang="0">
                <a:pos x="1083" y="57"/>
              </a:cxn>
              <a:cxn ang="0">
                <a:pos x="1121" y="82"/>
              </a:cxn>
              <a:cxn ang="0">
                <a:pos x="1089" y="676"/>
              </a:cxn>
              <a:cxn ang="0">
                <a:pos x="1064" y="795"/>
              </a:cxn>
              <a:cxn ang="0">
                <a:pos x="970" y="983"/>
              </a:cxn>
              <a:cxn ang="0">
                <a:pos x="920" y="1021"/>
              </a:cxn>
              <a:cxn ang="0">
                <a:pos x="745" y="1014"/>
              </a:cxn>
              <a:cxn ang="0">
                <a:pos x="708" y="1002"/>
              </a:cxn>
              <a:cxn ang="0">
                <a:pos x="670" y="977"/>
              </a:cxn>
              <a:cxn ang="0">
                <a:pos x="657" y="958"/>
              </a:cxn>
              <a:cxn ang="0">
                <a:pos x="582" y="902"/>
              </a:cxn>
              <a:cxn ang="0">
                <a:pos x="545" y="870"/>
              </a:cxn>
              <a:cxn ang="0">
                <a:pos x="150" y="789"/>
              </a:cxn>
              <a:cxn ang="0">
                <a:pos x="113" y="777"/>
              </a:cxn>
              <a:cxn ang="0">
                <a:pos x="94" y="770"/>
              </a:cxn>
              <a:cxn ang="0">
                <a:pos x="56" y="758"/>
              </a:cxn>
              <a:cxn ang="0">
                <a:pos x="38" y="752"/>
              </a:cxn>
              <a:cxn ang="0">
                <a:pos x="0" y="695"/>
              </a:cxn>
              <a:cxn ang="0">
                <a:pos x="38" y="564"/>
              </a:cxn>
              <a:cxn ang="0">
                <a:pos x="81" y="520"/>
              </a:cxn>
              <a:cxn ang="0">
                <a:pos x="219" y="495"/>
              </a:cxn>
              <a:cxn ang="0">
                <a:pos x="357" y="476"/>
              </a:cxn>
              <a:cxn ang="0">
                <a:pos x="513" y="432"/>
              </a:cxn>
              <a:cxn ang="0">
                <a:pos x="589" y="351"/>
              </a:cxn>
              <a:cxn ang="0">
                <a:pos x="645" y="276"/>
              </a:cxn>
              <a:cxn ang="0">
                <a:pos x="726" y="169"/>
              </a:cxn>
              <a:cxn ang="0">
                <a:pos x="814" y="94"/>
              </a:cxn>
              <a:cxn ang="0">
                <a:pos x="833" y="75"/>
              </a:cxn>
              <a:cxn ang="0">
                <a:pos x="852" y="63"/>
              </a:cxn>
              <a:cxn ang="0">
                <a:pos x="970" y="0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6"/>
          <p:cNvSpPr>
            <a:spLocks/>
          </p:cNvSpPr>
          <p:nvPr/>
        </p:nvSpPr>
        <p:spPr bwMode="auto">
          <a:xfrm>
            <a:off x="4119235" y="3773709"/>
            <a:ext cx="1218299" cy="1251995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58" h="10000">
                <a:moveTo>
                  <a:pt x="9936" y="0"/>
                </a:moveTo>
                <a:cubicBezTo>
                  <a:pt x="10610" y="108"/>
                  <a:pt x="10377" y="157"/>
                  <a:pt x="10913" y="558"/>
                </a:cubicBezTo>
                <a:cubicBezTo>
                  <a:pt x="11025" y="637"/>
                  <a:pt x="11241" y="803"/>
                  <a:pt x="11241" y="803"/>
                </a:cubicBezTo>
                <a:cubicBezTo>
                  <a:pt x="11880" y="2968"/>
                  <a:pt x="11431" y="4711"/>
                  <a:pt x="10964" y="6621"/>
                </a:cubicBezTo>
                <a:cubicBezTo>
                  <a:pt x="10921" y="7032"/>
                  <a:pt x="10834" y="7385"/>
                  <a:pt x="10749" y="7786"/>
                </a:cubicBezTo>
                <a:cubicBezTo>
                  <a:pt x="10593" y="8492"/>
                  <a:pt x="10524" y="9207"/>
                  <a:pt x="9936" y="9628"/>
                </a:cubicBezTo>
                <a:cubicBezTo>
                  <a:pt x="9816" y="9853"/>
                  <a:pt x="9721" y="9912"/>
                  <a:pt x="9505" y="10000"/>
                </a:cubicBezTo>
                <a:cubicBezTo>
                  <a:pt x="9003" y="9980"/>
                  <a:pt x="8494" y="9980"/>
                  <a:pt x="7993" y="9931"/>
                </a:cubicBezTo>
                <a:cubicBezTo>
                  <a:pt x="7881" y="9922"/>
                  <a:pt x="7674" y="9814"/>
                  <a:pt x="7674" y="9814"/>
                </a:cubicBezTo>
                <a:cubicBezTo>
                  <a:pt x="7561" y="9736"/>
                  <a:pt x="7457" y="9647"/>
                  <a:pt x="7346" y="9569"/>
                </a:cubicBezTo>
                <a:cubicBezTo>
                  <a:pt x="7293" y="9530"/>
                  <a:pt x="7276" y="9442"/>
                  <a:pt x="7233" y="9383"/>
                </a:cubicBezTo>
                <a:cubicBezTo>
                  <a:pt x="7077" y="9167"/>
                  <a:pt x="6818" y="8913"/>
                  <a:pt x="6585" y="8834"/>
                </a:cubicBezTo>
                <a:cubicBezTo>
                  <a:pt x="6395" y="8492"/>
                  <a:pt x="6594" y="8786"/>
                  <a:pt x="6266" y="8521"/>
                </a:cubicBezTo>
                <a:cubicBezTo>
                  <a:pt x="4927" y="7453"/>
                  <a:pt x="5091" y="7786"/>
                  <a:pt x="2853" y="7728"/>
                </a:cubicBezTo>
                <a:lnTo>
                  <a:pt x="2534" y="7610"/>
                </a:lnTo>
                <a:cubicBezTo>
                  <a:pt x="2482" y="7591"/>
                  <a:pt x="2422" y="7561"/>
                  <a:pt x="2370" y="7542"/>
                </a:cubicBezTo>
                <a:lnTo>
                  <a:pt x="2042" y="7424"/>
                </a:lnTo>
                <a:cubicBezTo>
                  <a:pt x="1989" y="7405"/>
                  <a:pt x="1886" y="7365"/>
                  <a:pt x="1886" y="7365"/>
                </a:cubicBezTo>
                <a:cubicBezTo>
                  <a:pt x="1765" y="7160"/>
                  <a:pt x="1627" y="7042"/>
                  <a:pt x="1558" y="6807"/>
                </a:cubicBezTo>
                <a:cubicBezTo>
                  <a:pt x="1601" y="6131"/>
                  <a:pt x="1037" y="6919"/>
                  <a:pt x="788" y="6726"/>
                </a:cubicBezTo>
                <a:cubicBezTo>
                  <a:pt x="539" y="6533"/>
                  <a:pt x="-223" y="5756"/>
                  <a:pt x="62" y="5648"/>
                </a:cubicBezTo>
                <a:cubicBezTo>
                  <a:pt x="459" y="5344"/>
                  <a:pt x="-204" y="3038"/>
                  <a:pt x="375" y="2999"/>
                </a:cubicBezTo>
                <a:cubicBezTo>
                  <a:pt x="806" y="2842"/>
                  <a:pt x="1918" y="1928"/>
                  <a:pt x="2445" y="1889"/>
                </a:cubicBezTo>
                <a:cubicBezTo>
                  <a:pt x="2895" y="1723"/>
                  <a:pt x="5421" y="1307"/>
                  <a:pt x="5879" y="1180"/>
                </a:cubicBezTo>
                <a:cubicBezTo>
                  <a:pt x="6156" y="984"/>
                  <a:pt x="6621" y="1103"/>
                  <a:pt x="6975" y="849"/>
                </a:cubicBezTo>
                <a:cubicBezTo>
                  <a:pt x="7130" y="575"/>
                  <a:pt x="7624" y="924"/>
                  <a:pt x="7788" y="669"/>
                </a:cubicBezTo>
                <a:cubicBezTo>
                  <a:pt x="7918" y="219"/>
                  <a:pt x="7484" y="1939"/>
                  <a:pt x="7829" y="1655"/>
                </a:cubicBezTo>
                <a:cubicBezTo>
                  <a:pt x="8045" y="1303"/>
                  <a:pt x="8330" y="1214"/>
                  <a:pt x="8589" y="921"/>
                </a:cubicBezTo>
                <a:cubicBezTo>
                  <a:pt x="8641" y="862"/>
                  <a:pt x="8693" y="793"/>
                  <a:pt x="8753" y="735"/>
                </a:cubicBezTo>
                <a:cubicBezTo>
                  <a:pt x="8805" y="686"/>
                  <a:pt x="8865" y="666"/>
                  <a:pt x="8918" y="617"/>
                </a:cubicBezTo>
                <a:cubicBezTo>
                  <a:pt x="9349" y="176"/>
                  <a:pt x="9323" y="0"/>
                  <a:pt x="9936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6"/>
          <p:cNvSpPr>
            <a:spLocks/>
          </p:cNvSpPr>
          <p:nvPr/>
        </p:nvSpPr>
        <p:spPr bwMode="auto">
          <a:xfrm>
            <a:off x="3999661" y="5361640"/>
            <a:ext cx="1231335" cy="1112592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8984 w 10000"/>
              <a:gd name="connsiteY6" fmla="*/ 9770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452 w 10000"/>
              <a:gd name="connsiteY5" fmla="*/ 6060 h 11497"/>
              <a:gd name="connsiteX6" fmla="*/ 8984 w 10000"/>
              <a:gd name="connsiteY6" fmla="*/ 9770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452 w 10107"/>
              <a:gd name="connsiteY5" fmla="*/ 6060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452 w 10107"/>
              <a:gd name="connsiteY5" fmla="*/ 6060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  <a:gd name="connsiteX0" fmla="*/ 8597 w 10107"/>
              <a:gd name="connsiteY0" fmla="*/ 1497 h 11497"/>
              <a:gd name="connsiteX1" fmla="*/ 9442 w 10107"/>
              <a:gd name="connsiteY1" fmla="*/ 2219 h 11497"/>
              <a:gd name="connsiteX2" fmla="*/ 9726 w 10107"/>
              <a:gd name="connsiteY2" fmla="*/ 2536 h 11497"/>
              <a:gd name="connsiteX3" fmla="*/ 9961 w 10107"/>
              <a:gd name="connsiteY3" fmla="*/ 6117 h 11497"/>
              <a:gd name="connsiteX4" fmla="*/ 9205 w 10107"/>
              <a:gd name="connsiteY4" fmla="*/ 10015 h 11497"/>
              <a:gd name="connsiteX5" fmla="*/ 9072 w 10107"/>
              <a:gd name="connsiteY5" fmla="*/ 9409 h 11497"/>
              <a:gd name="connsiteX6" fmla="*/ 8984 w 10107"/>
              <a:gd name="connsiteY6" fmla="*/ 9770 h 11497"/>
              <a:gd name="connsiteX7" fmla="*/ 8911 w 10107"/>
              <a:gd name="connsiteY7" fmla="*/ 9801 h 11497"/>
              <a:gd name="connsiteX8" fmla="*/ 8255 w 10107"/>
              <a:gd name="connsiteY8" fmla="*/ 9170 h 11497"/>
              <a:gd name="connsiteX9" fmla="*/ 7021 w 10107"/>
              <a:gd name="connsiteY9" fmla="*/ 8736 h 11497"/>
              <a:gd name="connsiteX10" fmla="*/ 4168 w 10107"/>
              <a:gd name="connsiteY10" fmla="*/ 8612 h 11497"/>
              <a:gd name="connsiteX11" fmla="*/ 3797 w 10107"/>
              <a:gd name="connsiteY11" fmla="*/ 9697 h 11497"/>
              <a:gd name="connsiteX12" fmla="*/ 3046 w 10107"/>
              <a:gd name="connsiteY12" fmla="*/ 9531 h 11497"/>
              <a:gd name="connsiteX13" fmla="*/ 2468 w 10107"/>
              <a:gd name="connsiteY13" fmla="*/ 11495 h 11497"/>
              <a:gd name="connsiteX14" fmla="*/ 2192 w 10107"/>
              <a:gd name="connsiteY14" fmla="*/ 11342 h 11497"/>
              <a:gd name="connsiteX15" fmla="*/ 2051 w 10107"/>
              <a:gd name="connsiteY15" fmla="*/ 11255 h 11497"/>
              <a:gd name="connsiteX16" fmla="*/ 1767 w 10107"/>
              <a:gd name="connsiteY16" fmla="*/ 11102 h 11497"/>
              <a:gd name="connsiteX17" fmla="*/ 1632 w 10107"/>
              <a:gd name="connsiteY17" fmla="*/ 11026 h 11497"/>
              <a:gd name="connsiteX18" fmla="*/ 1348 w 10107"/>
              <a:gd name="connsiteY18" fmla="*/ 10304 h 11497"/>
              <a:gd name="connsiteX19" fmla="*/ 682 w 10107"/>
              <a:gd name="connsiteY19" fmla="*/ 10199 h 11497"/>
              <a:gd name="connsiteX20" fmla="*/ 54 w 10107"/>
              <a:gd name="connsiteY20" fmla="*/ 8804 h 11497"/>
              <a:gd name="connsiteX21" fmla="*/ 324 w 10107"/>
              <a:gd name="connsiteY21" fmla="*/ 5376 h 11497"/>
              <a:gd name="connsiteX22" fmla="*/ 2115 w 10107"/>
              <a:gd name="connsiteY22" fmla="*/ 3941 h 11497"/>
              <a:gd name="connsiteX23" fmla="*/ 3947 w 10107"/>
              <a:gd name="connsiteY23" fmla="*/ 3024 h 11497"/>
              <a:gd name="connsiteX24" fmla="*/ 4230 w 10107"/>
              <a:gd name="connsiteY24" fmla="*/ 1997 h 11497"/>
              <a:gd name="connsiteX25" fmla="*/ 4838 w 10107"/>
              <a:gd name="connsiteY25" fmla="*/ 448 h 11497"/>
              <a:gd name="connsiteX26" fmla="*/ 6679 w 10107"/>
              <a:gd name="connsiteY26" fmla="*/ 51 h 11497"/>
              <a:gd name="connsiteX27" fmla="*/ 7431 w 10107"/>
              <a:gd name="connsiteY27" fmla="*/ 2688 h 11497"/>
              <a:gd name="connsiteX28" fmla="*/ 7573 w 10107"/>
              <a:gd name="connsiteY28" fmla="*/ 2449 h 11497"/>
              <a:gd name="connsiteX29" fmla="*/ 7716 w 10107"/>
              <a:gd name="connsiteY29" fmla="*/ 2296 h 11497"/>
              <a:gd name="connsiteX30" fmla="*/ 8597 w 10107"/>
              <a:gd name="connsiteY30" fmla="*/ 1497 h 1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07" h="11497">
                <a:moveTo>
                  <a:pt x="8597" y="1497"/>
                </a:moveTo>
                <a:cubicBezTo>
                  <a:pt x="9180" y="1636"/>
                  <a:pt x="8978" y="1700"/>
                  <a:pt x="9442" y="2219"/>
                </a:cubicBezTo>
                <a:cubicBezTo>
                  <a:pt x="9539" y="2321"/>
                  <a:pt x="9640" y="1886"/>
                  <a:pt x="9726" y="2536"/>
                </a:cubicBezTo>
                <a:cubicBezTo>
                  <a:pt x="9813" y="3186"/>
                  <a:pt x="10365" y="3644"/>
                  <a:pt x="9961" y="6117"/>
                </a:cubicBezTo>
                <a:cubicBezTo>
                  <a:pt x="10114" y="7963"/>
                  <a:pt x="9279" y="9497"/>
                  <a:pt x="9205" y="10015"/>
                </a:cubicBezTo>
                <a:cubicBezTo>
                  <a:pt x="9070" y="10929"/>
                  <a:pt x="9580" y="8864"/>
                  <a:pt x="9072" y="9409"/>
                </a:cubicBezTo>
                <a:cubicBezTo>
                  <a:pt x="8968" y="9700"/>
                  <a:pt x="9171" y="9656"/>
                  <a:pt x="8984" y="9770"/>
                </a:cubicBezTo>
                <a:cubicBezTo>
                  <a:pt x="8550" y="9744"/>
                  <a:pt x="9032" y="9901"/>
                  <a:pt x="8911" y="9801"/>
                </a:cubicBezTo>
                <a:cubicBezTo>
                  <a:pt x="8790" y="9701"/>
                  <a:pt x="8570" y="9347"/>
                  <a:pt x="8255" y="9170"/>
                </a:cubicBezTo>
                <a:cubicBezTo>
                  <a:pt x="7940" y="8993"/>
                  <a:pt x="7117" y="8835"/>
                  <a:pt x="7021" y="8736"/>
                </a:cubicBezTo>
                <a:cubicBezTo>
                  <a:pt x="6975" y="8683"/>
                  <a:pt x="4705" y="8452"/>
                  <a:pt x="4168" y="8612"/>
                </a:cubicBezTo>
                <a:cubicBezTo>
                  <a:pt x="3631" y="8772"/>
                  <a:pt x="3999" y="9800"/>
                  <a:pt x="3797" y="9697"/>
                </a:cubicBezTo>
                <a:cubicBezTo>
                  <a:pt x="3633" y="9254"/>
                  <a:pt x="3268" y="9232"/>
                  <a:pt x="3046" y="9531"/>
                </a:cubicBezTo>
                <a:cubicBezTo>
                  <a:pt x="2825" y="9831"/>
                  <a:pt x="4405" y="11570"/>
                  <a:pt x="2468" y="11495"/>
                </a:cubicBezTo>
                <a:lnTo>
                  <a:pt x="2192" y="11342"/>
                </a:lnTo>
                <a:cubicBezTo>
                  <a:pt x="2147" y="11318"/>
                  <a:pt x="2096" y="11279"/>
                  <a:pt x="2051" y="11255"/>
                </a:cubicBezTo>
                <a:lnTo>
                  <a:pt x="1767" y="11102"/>
                </a:lnTo>
                <a:lnTo>
                  <a:pt x="1632" y="11026"/>
                </a:lnTo>
                <a:cubicBezTo>
                  <a:pt x="1527" y="10761"/>
                  <a:pt x="1408" y="10608"/>
                  <a:pt x="1348" y="10304"/>
                </a:cubicBezTo>
                <a:cubicBezTo>
                  <a:pt x="1385" y="9430"/>
                  <a:pt x="897" y="10449"/>
                  <a:pt x="682" y="10199"/>
                </a:cubicBezTo>
                <a:cubicBezTo>
                  <a:pt x="466" y="9949"/>
                  <a:pt x="-193" y="8945"/>
                  <a:pt x="54" y="8804"/>
                </a:cubicBezTo>
                <a:cubicBezTo>
                  <a:pt x="397" y="8411"/>
                  <a:pt x="-177" y="5427"/>
                  <a:pt x="324" y="5376"/>
                </a:cubicBezTo>
                <a:cubicBezTo>
                  <a:pt x="697" y="5173"/>
                  <a:pt x="1659" y="3992"/>
                  <a:pt x="2115" y="3941"/>
                </a:cubicBezTo>
                <a:cubicBezTo>
                  <a:pt x="2505" y="3726"/>
                  <a:pt x="3550" y="3187"/>
                  <a:pt x="3947" y="3024"/>
                </a:cubicBezTo>
                <a:cubicBezTo>
                  <a:pt x="4186" y="2770"/>
                  <a:pt x="3923" y="2325"/>
                  <a:pt x="4230" y="1997"/>
                </a:cubicBezTo>
                <a:cubicBezTo>
                  <a:pt x="4364" y="1643"/>
                  <a:pt x="4696" y="779"/>
                  <a:pt x="4838" y="448"/>
                </a:cubicBezTo>
                <a:cubicBezTo>
                  <a:pt x="4951" y="-135"/>
                  <a:pt x="6380" y="418"/>
                  <a:pt x="6679" y="51"/>
                </a:cubicBezTo>
                <a:cubicBezTo>
                  <a:pt x="6866" y="-405"/>
                  <a:pt x="7282" y="2288"/>
                  <a:pt x="7431" y="2688"/>
                </a:cubicBezTo>
                <a:cubicBezTo>
                  <a:pt x="7580" y="3088"/>
                  <a:pt x="7521" y="2522"/>
                  <a:pt x="7573" y="2449"/>
                </a:cubicBezTo>
                <a:cubicBezTo>
                  <a:pt x="7618" y="2384"/>
                  <a:pt x="7670" y="2359"/>
                  <a:pt x="7716" y="2296"/>
                </a:cubicBezTo>
                <a:cubicBezTo>
                  <a:pt x="8089" y="1726"/>
                  <a:pt x="8066" y="1497"/>
                  <a:pt x="8597" y="149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6"/>
          <p:cNvSpPr>
            <a:spLocks/>
          </p:cNvSpPr>
          <p:nvPr/>
        </p:nvSpPr>
        <p:spPr bwMode="auto">
          <a:xfrm>
            <a:off x="1782637" y="4024474"/>
            <a:ext cx="1799854" cy="1588806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4168 w 10000"/>
              <a:gd name="connsiteY10" fmla="*/ 8612 h 11499"/>
              <a:gd name="connsiteX11" fmla="*/ 3797 w 10000"/>
              <a:gd name="connsiteY11" fmla="*/ 9697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4168 w 10000"/>
              <a:gd name="connsiteY10" fmla="*/ 8612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021 w 10000"/>
              <a:gd name="connsiteY9" fmla="*/ 8736 h 11499"/>
              <a:gd name="connsiteX10" fmla="*/ 6201 w 10000"/>
              <a:gd name="connsiteY10" fmla="*/ 9977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497 h 11499"/>
              <a:gd name="connsiteX1" fmla="*/ 9442 w 10000"/>
              <a:gd name="connsiteY1" fmla="*/ 2219 h 11499"/>
              <a:gd name="connsiteX2" fmla="*/ 9726 w 10000"/>
              <a:gd name="connsiteY2" fmla="*/ 2536 h 11499"/>
              <a:gd name="connsiteX3" fmla="*/ 9486 w 10000"/>
              <a:gd name="connsiteY3" fmla="*/ 10064 h 11499"/>
              <a:gd name="connsiteX4" fmla="*/ 9205 w 10000"/>
              <a:gd name="connsiteY4" fmla="*/ 10015 h 11499"/>
              <a:gd name="connsiteX5" fmla="*/ 9357 w 10000"/>
              <a:gd name="connsiteY5" fmla="*/ 9887 h 11499"/>
              <a:gd name="connsiteX6" fmla="*/ 9459 w 10000"/>
              <a:gd name="connsiteY6" fmla="*/ 10129 h 11499"/>
              <a:gd name="connsiteX7" fmla="*/ 8911 w 10000"/>
              <a:gd name="connsiteY7" fmla="*/ 9801 h 11499"/>
              <a:gd name="connsiteX8" fmla="*/ 8255 w 10000"/>
              <a:gd name="connsiteY8" fmla="*/ 9170 h 11499"/>
              <a:gd name="connsiteX9" fmla="*/ 7157 w 10000"/>
              <a:gd name="connsiteY9" fmla="*/ 10869 h 11499"/>
              <a:gd name="connsiteX10" fmla="*/ 6201 w 10000"/>
              <a:gd name="connsiteY10" fmla="*/ 9977 h 11499"/>
              <a:gd name="connsiteX11" fmla="*/ 5491 w 10000"/>
              <a:gd name="connsiteY11" fmla="*/ 10550 h 11499"/>
              <a:gd name="connsiteX12" fmla="*/ 4266 w 10000"/>
              <a:gd name="connsiteY12" fmla="*/ 10469 h 11499"/>
              <a:gd name="connsiteX13" fmla="*/ 2468 w 10000"/>
              <a:gd name="connsiteY13" fmla="*/ 11495 h 11499"/>
              <a:gd name="connsiteX14" fmla="*/ 2192 w 10000"/>
              <a:gd name="connsiteY14" fmla="*/ 11342 h 11499"/>
              <a:gd name="connsiteX15" fmla="*/ 2051 w 10000"/>
              <a:gd name="connsiteY15" fmla="*/ 11255 h 11499"/>
              <a:gd name="connsiteX16" fmla="*/ 1767 w 10000"/>
              <a:gd name="connsiteY16" fmla="*/ 11102 h 11499"/>
              <a:gd name="connsiteX17" fmla="*/ 1632 w 10000"/>
              <a:gd name="connsiteY17" fmla="*/ 11026 h 11499"/>
              <a:gd name="connsiteX18" fmla="*/ 1348 w 10000"/>
              <a:gd name="connsiteY18" fmla="*/ 10304 h 11499"/>
              <a:gd name="connsiteX19" fmla="*/ 682 w 10000"/>
              <a:gd name="connsiteY19" fmla="*/ 10199 h 11499"/>
              <a:gd name="connsiteX20" fmla="*/ 54 w 10000"/>
              <a:gd name="connsiteY20" fmla="*/ 8804 h 11499"/>
              <a:gd name="connsiteX21" fmla="*/ 324 w 10000"/>
              <a:gd name="connsiteY21" fmla="*/ 5376 h 11499"/>
              <a:gd name="connsiteX22" fmla="*/ 2115 w 10000"/>
              <a:gd name="connsiteY22" fmla="*/ 3941 h 11499"/>
              <a:gd name="connsiteX23" fmla="*/ 3947 w 10000"/>
              <a:gd name="connsiteY23" fmla="*/ 3024 h 11499"/>
              <a:gd name="connsiteX24" fmla="*/ 4230 w 10000"/>
              <a:gd name="connsiteY24" fmla="*/ 1997 h 11499"/>
              <a:gd name="connsiteX25" fmla="*/ 4838 w 10000"/>
              <a:gd name="connsiteY25" fmla="*/ 448 h 11499"/>
              <a:gd name="connsiteX26" fmla="*/ 6679 w 10000"/>
              <a:gd name="connsiteY26" fmla="*/ 51 h 11499"/>
              <a:gd name="connsiteX27" fmla="*/ 7431 w 10000"/>
              <a:gd name="connsiteY27" fmla="*/ 2688 h 11499"/>
              <a:gd name="connsiteX28" fmla="*/ 7573 w 10000"/>
              <a:gd name="connsiteY28" fmla="*/ 2449 h 11499"/>
              <a:gd name="connsiteX29" fmla="*/ 7716 w 10000"/>
              <a:gd name="connsiteY29" fmla="*/ 2296 h 11499"/>
              <a:gd name="connsiteX30" fmla="*/ 8597 w 10000"/>
              <a:gd name="connsiteY30" fmla="*/ 1497 h 11499"/>
              <a:gd name="connsiteX0" fmla="*/ 8597 w 10000"/>
              <a:gd name="connsiteY0" fmla="*/ 1694 h 11696"/>
              <a:gd name="connsiteX1" fmla="*/ 9442 w 10000"/>
              <a:gd name="connsiteY1" fmla="*/ 2416 h 11696"/>
              <a:gd name="connsiteX2" fmla="*/ 9726 w 10000"/>
              <a:gd name="connsiteY2" fmla="*/ 2733 h 11696"/>
              <a:gd name="connsiteX3" fmla="*/ 9486 w 10000"/>
              <a:gd name="connsiteY3" fmla="*/ 10261 h 11696"/>
              <a:gd name="connsiteX4" fmla="*/ 9205 w 10000"/>
              <a:gd name="connsiteY4" fmla="*/ 10212 h 11696"/>
              <a:gd name="connsiteX5" fmla="*/ 9357 w 10000"/>
              <a:gd name="connsiteY5" fmla="*/ 10084 h 11696"/>
              <a:gd name="connsiteX6" fmla="*/ 9459 w 10000"/>
              <a:gd name="connsiteY6" fmla="*/ 10326 h 11696"/>
              <a:gd name="connsiteX7" fmla="*/ 8911 w 10000"/>
              <a:gd name="connsiteY7" fmla="*/ 9998 h 11696"/>
              <a:gd name="connsiteX8" fmla="*/ 8255 w 10000"/>
              <a:gd name="connsiteY8" fmla="*/ 9367 h 11696"/>
              <a:gd name="connsiteX9" fmla="*/ 7157 w 10000"/>
              <a:gd name="connsiteY9" fmla="*/ 11066 h 11696"/>
              <a:gd name="connsiteX10" fmla="*/ 6201 w 10000"/>
              <a:gd name="connsiteY10" fmla="*/ 10174 h 11696"/>
              <a:gd name="connsiteX11" fmla="*/ 5491 w 10000"/>
              <a:gd name="connsiteY11" fmla="*/ 10747 h 11696"/>
              <a:gd name="connsiteX12" fmla="*/ 4266 w 10000"/>
              <a:gd name="connsiteY12" fmla="*/ 10666 h 11696"/>
              <a:gd name="connsiteX13" fmla="*/ 2468 w 10000"/>
              <a:gd name="connsiteY13" fmla="*/ 11692 h 11696"/>
              <a:gd name="connsiteX14" fmla="*/ 2192 w 10000"/>
              <a:gd name="connsiteY14" fmla="*/ 11539 h 11696"/>
              <a:gd name="connsiteX15" fmla="*/ 2051 w 10000"/>
              <a:gd name="connsiteY15" fmla="*/ 11452 h 11696"/>
              <a:gd name="connsiteX16" fmla="*/ 1767 w 10000"/>
              <a:gd name="connsiteY16" fmla="*/ 11299 h 11696"/>
              <a:gd name="connsiteX17" fmla="*/ 1632 w 10000"/>
              <a:gd name="connsiteY17" fmla="*/ 11223 h 11696"/>
              <a:gd name="connsiteX18" fmla="*/ 1348 w 10000"/>
              <a:gd name="connsiteY18" fmla="*/ 10501 h 11696"/>
              <a:gd name="connsiteX19" fmla="*/ 682 w 10000"/>
              <a:gd name="connsiteY19" fmla="*/ 10396 h 11696"/>
              <a:gd name="connsiteX20" fmla="*/ 54 w 10000"/>
              <a:gd name="connsiteY20" fmla="*/ 9001 h 11696"/>
              <a:gd name="connsiteX21" fmla="*/ 324 w 10000"/>
              <a:gd name="connsiteY21" fmla="*/ 5573 h 11696"/>
              <a:gd name="connsiteX22" fmla="*/ 2115 w 10000"/>
              <a:gd name="connsiteY22" fmla="*/ 4138 h 11696"/>
              <a:gd name="connsiteX23" fmla="*/ 3947 w 10000"/>
              <a:gd name="connsiteY23" fmla="*/ 3221 h 11696"/>
              <a:gd name="connsiteX24" fmla="*/ 4230 w 10000"/>
              <a:gd name="connsiteY24" fmla="*/ 2194 h 11696"/>
              <a:gd name="connsiteX25" fmla="*/ 4838 w 10000"/>
              <a:gd name="connsiteY25" fmla="*/ 645 h 11696"/>
              <a:gd name="connsiteX26" fmla="*/ 6679 w 10000"/>
              <a:gd name="connsiteY26" fmla="*/ 248 h 11696"/>
              <a:gd name="connsiteX27" fmla="*/ 7431 w 10000"/>
              <a:gd name="connsiteY27" fmla="*/ 2885 h 11696"/>
              <a:gd name="connsiteX28" fmla="*/ 7641 w 10000"/>
              <a:gd name="connsiteY28" fmla="*/ 1 h 11696"/>
              <a:gd name="connsiteX29" fmla="*/ 7716 w 10000"/>
              <a:gd name="connsiteY29" fmla="*/ 2493 h 11696"/>
              <a:gd name="connsiteX30" fmla="*/ 8597 w 10000"/>
              <a:gd name="connsiteY30" fmla="*/ 1694 h 11696"/>
              <a:gd name="connsiteX0" fmla="*/ 8597 w 10000"/>
              <a:gd name="connsiteY0" fmla="*/ 1694 h 11696"/>
              <a:gd name="connsiteX1" fmla="*/ 9442 w 10000"/>
              <a:gd name="connsiteY1" fmla="*/ 2416 h 11696"/>
              <a:gd name="connsiteX2" fmla="*/ 9726 w 10000"/>
              <a:gd name="connsiteY2" fmla="*/ 2733 h 11696"/>
              <a:gd name="connsiteX3" fmla="*/ 9486 w 10000"/>
              <a:gd name="connsiteY3" fmla="*/ 10261 h 11696"/>
              <a:gd name="connsiteX4" fmla="*/ 9205 w 10000"/>
              <a:gd name="connsiteY4" fmla="*/ 10212 h 11696"/>
              <a:gd name="connsiteX5" fmla="*/ 9357 w 10000"/>
              <a:gd name="connsiteY5" fmla="*/ 10084 h 11696"/>
              <a:gd name="connsiteX6" fmla="*/ 9459 w 10000"/>
              <a:gd name="connsiteY6" fmla="*/ 10326 h 11696"/>
              <a:gd name="connsiteX7" fmla="*/ 8911 w 10000"/>
              <a:gd name="connsiteY7" fmla="*/ 9998 h 11696"/>
              <a:gd name="connsiteX8" fmla="*/ 8255 w 10000"/>
              <a:gd name="connsiteY8" fmla="*/ 9367 h 11696"/>
              <a:gd name="connsiteX9" fmla="*/ 7157 w 10000"/>
              <a:gd name="connsiteY9" fmla="*/ 11066 h 11696"/>
              <a:gd name="connsiteX10" fmla="*/ 6201 w 10000"/>
              <a:gd name="connsiteY10" fmla="*/ 10174 h 11696"/>
              <a:gd name="connsiteX11" fmla="*/ 5491 w 10000"/>
              <a:gd name="connsiteY11" fmla="*/ 10747 h 11696"/>
              <a:gd name="connsiteX12" fmla="*/ 4266 w 10000"/>
              <a:gd name="connsiteY12" fmla="*/ 10666 h 11696"/>
              <a:gd name="connsiteX13" fmla="*/ 2468 w 10000"/>
              <a:gd name="connsiteY13" fmla="*/ 11692 h 11696"/>
              <a:gd name="connsiteX14" fmla="*/ 2192 w 10000"/>
              <a:gd name="connsiteY14" fmla="*/ 11539 h 11696"/>
              <a:gd name="connsiteX15" fmla="*/ 2051 w 10000"/>
              <a:gd name="connsiteY15" fmla="*/ 11452 h 11696"/>
              <a:gd name="connsiteX16" fmla="*/ 1767 w 10000"/>
              <a:gd name="connsiteY16" fmla="*/ 11299 h 11696"/>
              <a:gd name="connsiteX17" fmla="*/ 1632 w 10000"/>
              <a:gd name="connsiteY17" fmla="*/ 11223 h 11696"/>
              <a:gd name="connsiteX18" fmla="*/ 1348 w 10000"/>
              <a:gd name="connsiteY18" fmla="*/ 10501 h 11696"/>
              <a:gd name="connsiteX19" fmla="*/ 682 w 10000"/>
              <a:gd name="connsiteY19" fmla="*/ 10396 h 11696"/>
              <a:gd name="connsiteX20" fmla="*/ 54 w 10000"/>
              <a:gd name="connsiteY20" fmla="*/ 9001 h 11696"/>
              <a:gd name="connsiteX21" fmla="*/ 324 w 10000"/>
              <a:gd name="connsiteY21" fmla="*/ 5573 h 11696"/>
              <a:gd name="connsiteX22" fmla="*/ 2115 w 10000"/>
              <a:gd name="connsiteY22" fmla="*/ 4138 h 11696"/>
              <a:gd name="connsiteX23" fmla="*/ 3947 w 10000"/>
              <a:gd name="connsiteY23" fmla="*/ 3221 h 11696"/>
              <a:gd name="connsiteX24" fmla="*/ 4230 w 10000"/>
              <a:gd name="connsiteY24" fmla="*/ 2194 h 11696"/>
              <a:gd name="connsiteX25" fmla="*/ 4838 w 10000"/>
              <a:gd name="connsiteY25" fmla="*/ 645 h 11696"/>
              <a:gd name="connsiteX26" fmla="*/ 6679 w 10000"/>
              <a:gd name="connsiteY26" fmla="*/ 248 h 11696"/>
              <a:gd name="connsiteX27" fmla="*/ 7295 w 10000"/>
              <a:gd name="connsiteY27" fmla="*/ 155 h 11696"/>
              <a:gd name="connsiteX28" fmla="*/ 7641 w 10000"/>
              <a:gd name="connsiteY28" fmla="*/ 1 h 11696"/>
              <a:gd name="connsiteX29" fmla="*/ 7716 w 10000"/>
              <a:gd name="connsiteY29" fmla="*/ 2493 h 11696"/>
              <a:gd name="connsiteX30" fmla="*/ 8597 w 10000"/>
              <a:gd name="connsiteY30" fmla="*/ 1694 h 11696"/>
              <a:gd name="connsiteX0" fmla="*/ 8597 w 10000"/>
              <a:gd name="connsiteY0" fmla="*/ 1704 h 11706"/>
              <a:gd name="connsiteX1" fmla="*/ 9442 w 10000"/>
              <a:gd name="connsiteY1" fmla="*/ 2426 h 11706"/>
              <a:gd name="connsiteX2" fmla="*/ 9726 w 10000"/>
              <a:gd name="connsiteY2" fmla="*/ 2743 h 11706"/>
              <a:gd name="connsiteX3" fmla="*/ 9486 w 10000"/>
              <a:gd name="connsiteY3" fmla="*/ 10271 h 11706"/>
              <a:gd name="connsiteX4" fmla="*/ 9205 w 10000"/>
              <a:gd name="connsiteY4" fmla="*/ 10222 h 11706"/>
              <a:gd name="connsiteX5" fmla="*/ 9357 w 10000"/>
              <a:gd name="connsiteY5" fmla="*/ 10094 h 11706"/>
              <a:gd name="connsiteX6" fmla="*/ 9459 w 10000"/>
              <a:gd name="connsiteY6" fmla="*/ 10336 h 11706"/>
              <a:gd name="connsiteX7" fmla="*/ 8911 w 10000"/>
              <a:gd name="connsiteY7" fmla="*/ 10008 h 11706"/>
              <a:gd name="connsiteX8" fmla="*/ 8255 w 10000"/>
              <a:gd name="connsiteY8" fmla="*/ 9377 h 11706"/>
              <a:gd name="connsiteX9" fmla="*/ 7157 w 10000"/>
              <a:gd name="connsiteY9" fmla="*/ 11076 h 11706"/>
              <a:gd name="connsiteX10" fmla="*/ 6201 w 10000"/>
              <a:gd name="connsiteY10" fmla="*/ 10184 h 11706"/>
              <a:gd name="connsiteX11" fmla="*/ 5491 w 10000"/>
              <a:gd name="connsiteY11" fmla="*/ 10757 h 11706"/>
              <a:gd name="connsiteX12" fmla="*/ 4266 w 10000"/>
              <a:gd name="connsiteY12" fmla="*/ 10676 h 11706"/>
              <a:gd name="connsiteX13" fmla="*/ 2468 w 10000"/>
              <a:gd name="connsiteY13" fmla="*/ 11702 h 11706"/>
              <a:gd name="connsiteX14" fmla="*/ 2192 w 10000"/>
              <a:gd name="connsiteY14" fmla="*/ 11549 h 11706"/>
              <a:gd name="connsiteX15" fmla="*/ 2051 w 10000"/>
              <a:gd name="connsiteY15" fmla="*/ 11462 h 11706"/>
              <a:gd name="connsiteX16" fmla="*/ 1767 w 10000"/>
              <a:gd name="connsiteY16" fmla="*/ 11309 h 11706"/>
              <a:gd name="connsiteX17" fmla="*/ 1632 w 10000"/>
              <a:gd name="connsiteY17" fmla="*/ 11233 h 11706"/>
              <a:gd name="connsiteX18" fmla="*/ 1348 w 10000"/>
              <a:gd name="connsiteY18" fmla="*/ 10511 h 11706"/>
              <a:gd name="connsiteX19" fmla="*/ 682 w 10000"/>
              <a:gd name="connsiteY19" fmla="*/ 10406 h 11706"/>
              <a:gd name="connsiteX20" fmla="*/ 54 w 10000"/>
              <a:gd name="connsiteY20" fmla="*/ 9011 h 11706"/>
              <a:gd name="connsiteX21" fmla="*/ 324 w 10000"/>
              <a:gd name="connsiteY21" fmla="*/ 5583 h 11706"/>
              <a:gd name="connsiteX22" fmla="*/ 2115 w 10000"/>
              <a:gd name="connsiteY22" fmla="*/ 4148 h 11706"/>
              <a:gd name="connsiteX23" fmla="*/ 3947 w 10000"/>
              <a:gd name="connsiteY23" fmla="*/ 3231 h 11706"/>
              <a:gd name="connsiteX24" fmla="*/ 4230 w 10000"/>
              <a:gd name="connsiteY24" fmla="*/ 2204 h 11706"/>
              <a:gd name="connsiteX25" fmla="*/ 4838 w 10000"/>
              <a:gd name="connsiteY25" fmla="*/ 655 h 11706"/>
              <a:gd name="connsiteX26" fmla="*/ 6679 w 10000"/>
              <a:gd name="connsiteY26" fmla="*/ 258 h 11706"/>
              <a:gd name="connsiteX27" fmla="*/ 7295 w 10000"/>
              <a:gd name="connsiteY27" fmla="*/ 165 h 11706"/>
              <a:gd name="connsiteX28" fmla="*/ 7641 w 10000"/>
              <a:gd name="connsiteY28" fmla="*/ 11 h 11706"/>
              <a:gd name="connsiteX29" fmla="*/ 8461 w 10000"/>
              <a:gd name="connsiteY29" fmla="*/ 114 h 11706"/>
              <a:gd name="connsiteX30" fmla="*/ 8597 w 10000"/>
              <a:gd name="connsiteY30" fmla="*/ 1704 h 11706"/>
              <a:gd name="connsiteX0" fmla="*/ 9681 w 10000"/>
              <a:gd name="connsiteY0" fmla="*/ 1197 h 11711"/>
              <a:gd name="connsiteX1" fmla="*/ 9442 w 10000"/>
              <a:gd name="connsiteY1" fmla="*/ 2431 h 11711"/>
              <a:gd name="connsiteX2" fmla="*/ 9726 w 10000"/>
              <a:gd name="connsiteY2" fmla="*/ 2748 h 11711"/>
              <a:gd name="connsiteX3" fmla="*/ 9486 w 10000"/>
              <a:gd name="connsiteY3" fmla="*/ 10276 h 11711"/>
              <a:gd name="connsiteX4" fmla="*/ 9205 w 10000"/>
              <a:gd name="connsiteY4" fmla="*/ 10227 h 11711"/>
              <a:gd name="connsiteX5" fmla="*/ 9357 w 10000"/>
              <a:gd name="connsiteY5" fmla="*/ 10099 h 11711"/>
              <a:gd name="connsiteX6" fmla="*/ 9459 w 10000"/>
              <a:gd name="connsiteY6" fmla="*/ 10341 h 11711"/>
              <a:gd name="connsiteX7" fmla="*/ 8911 w 10000"/>
              <a:gd name="connsiteY7" fmla="*/ 10013 h 11711"/>
              <a:gd name="connsiteX8" fmla="*/ 8255 w 10000"/>
              <a:gd name="connsiteY8" fmla="*/ 9382 h 11711"/>
              <a:gd name="connsiteX9" fmla="*/ 7157 w 10000"/>
              <a:gd name="connsiteY9" fmla="*/ 11081 h 11711"/>
              <a:gd name="connsiteX10" fmla="*/ 6201 w 10000"/>
              <a:gd name="connsiteY10" fmla="*/ 10189 h 11711"/>
              <a:gd name="connsiteX11" fmla="*/ 5491 w 10000"/>
              <a:gd name="connsiteY11" fmla="*/ 10762 h 11711"/>
              <a:gd name="connsiteX12" fmla="*/ 4266 w 10000"/>
              <a:gd name="connsiteY12" fmla="*/ 10681 h 11711"/>
              <a:gd name="connsiteX13" fmla="*/ 2468 w 10000"/>
              <a:gd name="connsiteY13" fmla="*/ 11707 h 11711"/>
              <a:gd name="connsiteX14" fmla="*/ 2192 w 10000"/>
              <a:gd name="connsiteY14" fmla="*/ 11554 h 11711"/>
              <a:gd name="connsiteX15" fmla="*/ 2051 w 10000"/>
              <a:gd name="connsiteY15" fmla="*/ 11467 h 11711"/>
              <a:gd name="connsiteX16" fmla="*/ 1767 w 10000"/>
              <a:gd name="connsiteY16" fmla="*/ 11314 h 11711"/>
              <a:gd name="connsiteX17" fmla="*/ 1632 w 10000"/>
              <a:gd name="connsiteY17" fmla="*/ 11238 h 11711"/>
              <a:gd name="connsiteX18" fmla="*/ 1348 w 10000"/>
              <a:gd name="connsiteY18" fmla="*/ 10516 h 11711"/>
              <a:gd name="connsiteX19" fmla="*/ 682 w 10000"/>
              <a:gd name="connsiteY19" fmla="*/ 10411 h 11711"/>
              <a:gd name="connsiteX20" fmla="*/ 54 w 10000"/>
              <a:gd name="connsiteY20" fmla="*/ 9016 h 11711"/>
              <a:gd name="connsiteX21" fmla="*/ 324 w 10000"/>
              <a:gd name="connsiteY21" fmla="*/ 5588 h 11711"/>
              <a:gd name="connsiteX22" fmla="*/ 2115 w 10000"/>
              <a:gd name="connsiteY22" fmla="*/ 4153 h 11711"/>
              <a:gd name="connsiteX23" fmla="*/ 3947 w 10000"/>
              <a:gd name="connsiteY23" fmla="*/ 3236 h 11711"/>
              <a:gd name="connsiteX24" fmla="*/ 4230 w 10000"/>
              <a:gd name="connsiteY24" fmla="*/ 2209 h 11711"/>
              <a:gd name="connsiteX25" fmla="*/ 4838 w 10000"/>
              <a:gd name="connsiteY25" fmla="*/ 660 h 11711"/>
              <a:gd name="connsiteX26" fmla="*/ 6679 w 10000"/>
              <a:gd name="connsiteY26" fmla="*/ 263 h 11711"/>
              <a:gd name="connsiteX27" fmla="*/ 7295 w 10000"/>
              <a:gd name="connsiteY27" fmla="*/ 170 h 11711"/>
              <a:gd name="connsiteX28" fmla="*/ 7641 w 10000"/>
              <a:gd name="connsiteY28" fmla="*/ 16 h 11711"/>
              <a:gd name="connsiteX29" fmla="*/ 8461 w 10000"/>
              <a:gd name="connsiteY29" fmla="*/ 119 h 11711"/>
              <a:gd name="connsiteX30" fmla="*/ 9681 w 10000"/>
              <a:gd name="connsiteY30" fmla="*/ 1197 h 11711"/>
              <a:gd name="connsiteX0" fmla="*/ 9681 w 10401"/>
              <a:gd name="connsiteY0" fmla="*/ 1197 h 11711"/>
              <a:gd name="connsiteX1" fmla="*/ 10391 w 10401"/>
              <a:gd name="connsiteY1" fmla="*/ 2431 h 11711"/>
              <a:gd name="connsiteX2" fmla="*/ 9726 w 10401"/>
              <a:gd name="connsiteY2" fmla="*/ 2748 h 11711"/>
              <a:gd name="connsiteX3" fmla="*/ 9486 w 10401"/>
              <a:gd name="connsiteY3" fmla="*/ 10276 h 11711"/>
              <a:gd name="connsiteX4" fmla="*/ 9205 w 10401"/>
              <a:gd name="connsiteY4" fmla="*/ 10227 h 11711"/>
              <a:gd name="connsiteX5" fmla="*/ 9357 w 10401"/>
              <a:gd name="connsiteY5" fmla="*/ 10099 h 11711"/>
              <a:gd name="connsiteX6" fmla="*/ 9459 w 10401"/>
              <a:gd name="connsiteY6" fmla="*/ 10341 h 11711"/>
              <a:gd name="connsiteX7" fmla="*/ 8911 w 10401"/>
              <a:gd name="connsiteY7" fmla="*/ 10013 h 11711"/>
              <a:gd name="connsiteX8" fmla="*/ 8255 w 10401"/>
              <a:gd name="connsiteY8" fmla="*/ 9382 h 11711"/>
              <a:gd name="connsiteX9" fmla="*/ 7157 w 10401"/>
              <a:gd name="connsiteY9" fmla="*/ 11081 h 11711"/>
              <a:gd name="connsiteX10" fmla="*/ 6201 w 10401"/>
              <a:gd name="connsiteY10" fmla="*/ 10189 h 11711"/>
              <a:gd name="connsiteX11" fmla="*/ 5491 w 10401"/>
              <a:gd name="connsiteY11" fmla="*/ 10762 h 11711"/>
              <a:gd name="connsiteX12" fmla="*/ 4266 w 10401"/>
              <a:gd name="connsiteY12" fmla="*/ 10681 h 11711"/>
              <a:gd name="connsiteX13" fmla="*/ 2468 w 10401"/>
              <a:gd name="connsiteY13" fmla="*/ 11707 h 11711"/>
              <a:gd name="connsiteX14" fmla="*/ 2192 w 10401"/>
              <a:gd name="connsiteY14" fmla="*/ 11554 h 11711"/>
              <a:gd name="connsiteX15" fmla="*/ 2051 w 10401"/>
              <a:gd name="connsiteY15" fmla="*/ 11467 h 11711"/>
              <a:gd name="connsiteX16" fmla="*/ 1767 w 10401"/>
              <a:gd name="connsiteY16" fmla="*/ 11314 h 11711"/>
              <a:gd name="connsiteX17" fmla="*/ 1632 w 10401"/>
              <a:gd name="connsiteY17" fmla="*/ 11238 h 11711"/>
              <a:gd name="connsiteX18" fmla="*/ 1348 w 10401"/>
              <a:gd name="connsiteY18" fmla="*/ 10516 h 11711"/>
              <a:gd name="connsiteX19" fmla="*/ 682 w 10401"/>
              <a:gd name="connsiteY19" fmla="*/ 10411 h 11711"/>
              <a:gd name="connsiteX20" fmla="*/ 54 w 10401"/>
              <a:gd name="connsiteY20" fmla="*/ 9016 h 11711"/>
              <a:gd name="connsiteX21" fmla="*/ 324 w 10401"/>
              <a:gd name="connsiteY21" fmla="*/ 5588 h 11711"/>
              <a:gd name="connsiteX22" fmla="*/ 2115 w 10401"/>
              <a:gd name="connsiteY22" fmla="*/ 4153 h 11711"/>
              <a:gd name="connsiteX23" fmla="*/ 3947 w 10401"/>
              <a:gd name="connsiteY23" fmla="*/ 3236 h 11711"/>
              <a:gd name="connsiteX24" fmla="*/ 4230 w 10401"/>
              <a:gd name="connsiteY24" fmla="*/ 2209 h 11711"/>
              <a:gd name="connsiteX25" fmla="*/ 4838 w 10401"/>
              <a:gd name="connsiteY25" fmla="*/ 660 h 11711"/>
              <a:gd name="connsiteX26" fmla="*/ 6679 w 10401"/>
              <a:gd name="connsiteY26" fmla="*/ 263 h 11711"/>
              <a:gd name="connsiteX27" fmla="*/ 7295 w 10401"/>
              <a:gd name="connsiteY27" fmla="*/ 170 h 11711"/>
              <a:gd name="connsiteX28" fmla="*/ 7641 w 10401"/>
              <a:gd name="connsiteY28" fmla="*/ 16 h 11711"/>
              <a:gd name="connsiteX29" fmla="*/ 8461 w 10401"/>
              <a:gd name="connsiteY29" fmla="*/ 119 h 11711"/>
              <a:gd name="connsiteX30" fmla="*/ 9681 w 10401"/>
              <a:gd name="connsiteY30" fmla="*/ 1197 h 11711"/>
              <a:gd name="connsiteX0" fmla="*/ 9681 w 10538"/>
              <a:gd name="connsiteY0" fmla="*/ 1197 h 11711"/>
              <a:gd name="connsiteX1" fmla="*/ 10391 w 10538"/>
              <a:gd name="connsiteY1" fmla="*/ 2431 h 11711"/>
              <a:gd name="connsiteX2" fmla="*/ 10471 w 10538"/>
              <a:gd name="connsiteY2" fmla="*/ 5137 h 11711"/>
              <a:gd name="connsiteX3" fmla="*/ 9486 w 10538"/>
              <a:gd name="connsiteY3" fmla="*/ 10276 h 11711"/>
              <a:gd name="connsiteX4" fmla="*/ 9205 w 10538"/>
              <a:gd name="connsiteY4" fmla="*/ 10227 h 11711"/>
              <a:gd name="connsiteX5" fmla="*/ 9357 w 10538"/>
              <a:gd name="connsiteY5" fmla="*/ 10099 h 11711"/>
              <a:gd name="connsiteX6" fmla="*/ 9459 w 10538"/>
              <a:gd name="connsiteY6" fmla="*/ 10341 h 11711"/>
              <a:gd name="connsiteX7" fmla="*/ 8911 w 10538"/>
              <a:gd name="connsiteY7" fmla="*/ 10013 h 11711"/>
              <a:gd name="connsiteX8" fmla="*/ 8255 w 10538"/>
              <a:gd name="connsiteY8" fmla="*/ 9382 h 11711"/>
              <a:gd name="connsiteX9" fmla="*/ 7157 w 10538"/>
              <a:gd name="connsiteY9" fmla="*/ 11081 h 11711"/>
              <a:gd name="connsiteX10" fmla="*/ 6201 w 10538"/>
              <a:gd name="connsiteY10" fmla="*/ 10189 h 11711"/>
              <a:gd name="connsiteX11" fmla="*/ 5491 w 10538"/>
              <a:gd name="connsiteY11" fmla="*/ 10762 h 11711"/>
              <a:gd name="connsiteX12" fmla="*/ 4266 w 10538"/>
              <a:gd name="connsiteY12" fmla="*/ 10681 h 11711"/>
              <a:gd name="connsiteX13" fmla="*/ 2468 w 10538"/>
              <a:gd name="connsiteY13" fmla="*/ 11707 h 11711"/>
              <a:gd name="connsiteX14" fmla="*/ 2192 w 10538"/>
              <a:gd name="connsiteY14" fmla="*/ 11554 h 11711"/>
              <a:gd name="connsiteX15" fmla="*/ 2051 w 10538"/>
              <a:gd name="connsiteY15" fmla="*/ 11467 h 11711"/>
              <a:gd name="connsiteX16" fmla="*/ 1767 w 10538"/>
              <a:gd name="connsiteY16" fmla="*/ 11314 h 11711"/>
              <a:gd name="connsiteX17" fmla="*/ 1632 w 10538"/>
              <a:gd name="connsiteY17" fmla="*/ 11238 h 11711"/>
              <a:gd name="connsiteX18" fmla="*/ 1348 w 10538"/>
              <a:gd name="connsiteY18" fmla="*/ 10516 h 11711"/>
              <a:gd name="connsiteX19" fmla="*/ 682 w 10538"/>
              <a:gd name="connsiteY19" fmla="*/ 10411 h 11711"/>
              <a:gd name="connsiteX20" fmla="*/ 54 w 10538"/>
              <a:gd name="connsiteY20" fmla="*/ 9016 h 11711"/>
              <a:gd name="connsiteX21" fmla="*/ 324 w 10538"/>
              <a:gd name="connsiteY21" fmla="*/ 5588 h 11711"/>
              <a:gd name="connsiteX22" fmla="*/ 2115 w 10538"/>
              <a:gd name="connsiteY22" fmla="*/ 4153 h 11711"/>
              <a:gd name="connsiteX23" fmla="*/ 3947 w 10538"/>
              <a:gd name="connsiteY23" fmla="*/ 3236 h 11711"/>
              <a:gd name="connsiteX24" fmla="*/ 4230 w 10538"/>
              <a:gd name="connsiteY24" fmla="*/ 2209 h 11711"/>
              <a:gd name="connsiteX25" fmla="*/ 4838 w 10538"/>
              <a:gd name="connsiteY25" fmla="*/ 660 h 11711"/>
              <a:gd name="connsiteX26" fmla="*/ 6679 w 10538"/>
              <a:gd name="connsiteY26" fmla="*/ 263 h 11711"/>
              <a:gd name="connsiteX27" fmla="*/ 7295 w 10538"/>
              <a:gd name="connsiteY27" fmla="*/ 170 h 11711"/>
              <a:gd name="connsiteX28" fmla="*/ 7641 w 10538"/>
              <a:gd name="connsiteY28" fmla="*/ 16 h 11711"/>
              <a:gd name="connsiteX29" fmla="*/ 8461 w 10538"/>
              <a:gd name="connsiteY29" fmla="*/ 119 h 11711"/>
              <a:gd name="connsiteX30" fmla="*/ 9681 w 10538"/>
              <a:gd name="connsiteY30" fmla="*/ 1197 h 11711"/>
              <a:gd name="connsiteX0" fmla="*/ 9681 w 10538"/>
              <a:gd name="connsiteY0" fmla="*/ 1197 h 11711"/>
              <a:gd name="connsiteX1" fmla="*/ 10391 w 10538"/>
              <a:gd name="connsiteY1" fmla="*/ 2431 h 11711"/>
              <a:gd name="connsiteX2" fmla="*/ 10471 w 10538"/>
              <a:gd name="connsiteY2" fmla="*/ 5137 h 11711"/>
              <a:gd name="connsiteX3" fmla="*/ 9486 w 10538"/>
              <a:gd name="connsiteY3" fmla="*/ 10276 h 11711"/>
              <a:gd name="connsiteX4" fmla="*/ 9205 w 10538"/>
              <a:gd name="connsiteY4" fmla="*/ 10227 h 11711"/>
              <a:gd name="connsiteX5" fmla="*/ 9357 w 10538"/>
              <a:gd name="connsiteY5" fmla="*/ 10099 h 11711"/>
              <a:gd name="connsiteX6" fmla="*/ 9459 w 10538"/>
              <a:gd name="connsiteY6" fmla="*/ 10341 h 11711"/>
              <a:gd name="connsiteX7" fmla="*/ 8911 w 10538"/>
              <a:gd name="connsiteY7" fmla="*/ 10013 h 11711"/>
              <a:gd name="connsiteX8" fmla="*/ 8458 w 10538"/>
              <a:gd name="connsiteY8" fmla="*/ 10832 h 11711"/>
              <a:gd name="connsiteX9" fmla="*/ 7157 w 10538"/>
              <a:gd name="connsiteY9" fmla="*/ 11081 h 11711"/>
              <a:gd name="connsiteX10" fmla="*/ 6201 w 10538"/>
              <a:gd name="connsiteY10" fmla="*/ 10189 h 11711"/>
              <a:gd name="connsiteX11" fmla="*/ 5491 w 10538"/>
              <a:gd name="connsiteY11" fmla="*/ 10762 h 11711"/>
              <a:gd name="connsiteX12" fmla="*/ 4266 w 10538"/>
              <a:gd name="connsiteY12" fmla="*/ 10681 h 11711"/>
              <a:gd name="connsiteX13" fmla="*/ 2468 w 10538"/>
              <a:gd name="connsiteY13" fmla="*/ 11707 h 11711"/>
              <a:gd name="connsiteX14" fmla="*/ 2192 w 10538"/>
              <a:gd name="connsiteY14" fmla="*/ 11554 h 11711"/>
              <a:gd name="connsiteX15" fmla="*/ 2051 w 10538"/>
              <a:gd name="connsiteY15" fmla="*/ 11467 h 11711"/>
              <a:gd name="connsiteX16" fmla="*/ 1767 w 10538"/>
              <a:gd name="connsiteY16" fmla="*/ 11314 h 11711"/>
              <a:gd name="connsiteX17" fmla="*/ 1632 w 10538"/>
              <a:gd name="connsiteY17" fmla="*/ 11238 h 11711"/>
              <a:gd name="connsiteX18" fmla="*/ 1348 w 10538"/>
              <a:gd name="connsiteY18" fmla="*/ 10516 h 11711"/>
              <a:gd name="connsiteX19" fmla="*/ 682 w 10538"/>
              <a:gd name="connsiteY19" fmla="*/ 10411 h 11711"/>
              <a:gd name="connsiteX20" fmla="*/ 54 w 10538"/>
              <a:gd name="connsiteY20" fmla="*/ 9016 h 11711"/>
              <a:gd name="connsiteX21" fmla="*/ 324 w 10538"/>
              <a:gd name="connsiteY21" fmla="*/ 5588 h 11711"/>
              <a:gd name="connsiteX22" fmla="*/ 2115 w 10538"/>
              <a:gd name="connsiteY22" fmla="*/ 4153 h 11711"/>
              <a:gd name="connsiteX23" fmla="*/ 3947 w 10538"/>
              <a:gd name="connsiteY23" fmla="*/ 3236 h 11711"/>
              <a:gd name="connsiteX24" fmla="*/ 4230 w 10538"/>
              <a:gd name="connsiteY24" fmla="*/ 2209 h 11711"/>
              <a:gd name="connsiteX25" fmla="*/ 4838 w 10538"/>
              <a:gd name="connsiteY25" fmla="*/ 660 h 11711"/>
              <a:gd name="connsiteX26" fmla="*/ 6679 w 10538"/>
              <a:gd name="connsiteY26" fmla="*/ 263 h 11711"/>
              <a:gd name="connsiteX27" fmla="*/ 7295 w 10538"/>
              <a:gd name="connsiteY27" fmla="*/ 170 h 11711"/>
              <a:gd name="connsiteX28" fmla="*/ 7641 w 10538"/>
              <a:gd name="connsiteY28" fmla="*/ 16 h 11711"/>
              <a:gd name="connsiteX29" fmla="*/ 8461 w 10538"/>
              <a:gd name="connsiteY29" fmla="*/ 119 h 11711"/>
              <a:gd name="connsiteX30" fmla="*/ 9681 w 10538"/>
              <a:gd name="connsiteY30" fmla="*/ 1197 h 1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538" h="11711">
                <a:moveTo>
                  <a:pt x="9681" y="1197"/>
                </a:moveTo>
                <a:cubicBezTo>
                  <a:pt x="10264" y="1336"/>
                  <a:pt x="9927" y="1912"/>
                  <a:pt x="10391" y="2431"/>
                </a:cubicBezTo>
                <a:cubicBezTo>
                  <a:pt x="10488" y="2533"/>
                  <a:pt x="10622" y="3830"/>
                  <a:pt x="10471" y="5137"/>
                </a:cubicBezTo>
                <a:cubicBezTo>
                  <a:pt x="10320" y="6444"/>
                  <a:pt x="9890" y="7803"/>
                  <a:pt x="9486" y="10276"/>
                </a:cubicBezTo>
                <a:cubicBezTo>
                  <a:pt x="9449" y="10806"/>
                  <a:pt x="9279" y="9709"/>
                  <a:pt x="9205" y="10227"/>
                </a:cubicBezTo>
                <a:cubicBezTo>
                  <a:pt x="9070" y="11141"/>
                  <a:pt x="9865" y="9554"/>
                  <a:pt x="9357" y="10099"/>
                </a:cubicBezTo>
                <a:cubicBezTo>
                  <a:pt x="9253" y="10390"/>
                  <a:pt x="9646" y="10227"/>
                  <a:pt x="9459" y="10341"/>
                </a:cubicBezTo>
                <a:cubicBezTo>
                  <a:pt x="9025" y="10315"/>
                  <a:pt x="9078" y="9931"/>
                  <a:pt x="8911" y="10013"/>
                </a:cubicBezTo>
                <a:cubicBezTo>
                  <a:pt x="8744" y="10095"/>
                  <a:pt x="8750" y="10654"/>
                  <a:pt x="8458" y="10832"/>
                </a:cubicBezTo>
                <a:cubicBezTo>
                  <a:pt x="8166" y="11010"/>
                  <a:pt x="7253" y="11180"/>
                  <a:pt x="7157" y="11081"/>
                </a:cubicBezTo>
                <a:cubicBezTo>
                  <a:pt x="7111" y="11028"/>
                  <a:pt x="6479" y="10242"/>
                  <a:pt x="6201" y="10189"/>
                </a:cubicBezTo>
                <a:cubicBezTo>
                  <a:pt x="5923" y="10136"/>
                  <a:pt x="5693" y="10865"/>
                  <a:pt x="5491" y="10762"/>
                </a:cubicBezTo>
                <a:cubicBezTo>
                  <a:pt x="5327" y="10319"/>
                  <a:pt x="4770" y="10523"/>
                  <a:pt x="4266" y="10681"/>
                </a:cubicBezTo>
                <a:cubicBezTo>
                  <a:pt x="3762" y="10839"/>
                  <a:pt x="4405" y="11782"/>
                  <a:pt x="2468" y="11707"/>
                </a:cubicBezTo>
                <a:lnTo>
                  <a:pt x="2192" y="11554"/>
                </a:lnTo>
                <a:cubicBezTo>
                  <a:pt x="2147" y="11530"/>
                  <a:pt x="2096" y="11491"/>
                  <a:pt x="2051" y="11467"/>
                </a:cubicBezTo>
                <a:lnTo>
                  <a:pt x="1767" y="11314"/>
                </a:lnTo>
                <a:lnTo>
                  <a:pt x="1632" y="11238"/>
                </a:lnTo>
                <a:cubicBezTo>
                  <a:pt x="1527" y="10973"/>
                  <a:pt x="1408" y="10820"/>
                  <a:pt x="1348" y="10516"/>
                </a:cubicBezTo>
                <a:cubicBezTo>
                  <a:pt x="1385" y="9642"/>
                  <a:pt x="897" y="10661"/>
                  <a:pt x="682" y="10411"/>
                </a:cubicBezTo>
                <a:cubicBezTo>
                  <a:pt x="466" y="10161"/>
                  <a:pt x="-193" y="9157"/>
                  <a:pt x="54" y="9016"/>
                </a:cubicBezTo>
                <a:cubicBezTo>
                  <a:pt x="397" y="8623"/>
                  <a:pt x="-177" y="5639"/>
                  <a:pt x="324" y="5588"/>
                </a:cubicBezTo>
                <a:cubicBezTo>
                  <a:pt x="697" y="5385"/>
                  <a:pt x="1659" y="4204"/>
                  <a:pt x="2115" y="4153"/>
                </a:cubicBezTo>
                <a:cubicBezTo>
                  <a:pt x="2505" y="3938"/>
                  <a:pt x="3550" y="3399"/>
                  <a:pt x="3947" y="3236"/>
                </a:cubicBezTo>
                <a:cubicBezTo>
                  <a:pt x="4186" y="2982"/>
                  <a:pt x="3923" y="2537"/>
                  <a:pt x="4230" y="2209"/>
                </a:cubicBezTo>
                <a:cubicBezTo>
                  <a:pt x="4364" y="1855"/>
                  <a:pt x="4696" y="991"/>
                  <a:pt x="4838" y="660"/>
                </a:cubicBezTo>
                <a:cubicBezTo>
                  <a:pt x="4951" y="77"/>
                  <a:pt x="6380" y="630"/>
                  <a:pt x="6679" y="263"/>
                </a:cubicBezTo>
                <a:cubicBezTo>
                  <a:pt x="6866" y="-193"/>
                  <a:pt x="7135" y="211"/>
                  <a:pt x="7295" y="170"/>
                </a:cubicBezTo>
                <a:cubicBezTo>
                  <a:pt x="7455" y="129"/>
                  <a:pt x="7589" y="89"/>
                  <a:pt x="7641" y="16"/>
                </a:cubicBezTo>
                <a:cubicBezTo>
                  <a:pt x="7686" y="-49"/>
                  <a:pt x="8415" y="182"/>
                  <a:pt x="8461" y="119"/>
                </a:cubicBezTo>
                <a:cubicBezTo>
                  <a:pt x="8834" y="-451"/>
                  <a:pt x="9150" y="1197"/>
                  <a:pt x="9681" y="119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72192" y="4634211"/>
                <a:ext cx="463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92" y="4634211"/>
                <a:ext cx="46390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13599" y="3756695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599" y="3756695"/>
                <a:ext cx="4692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15329" y="4100188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29" y="4100188"/>
                <a:ext cx="46923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66090" y="5680948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090" y="5680948"/>
                <a:ext cx="44505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26"/>
          <p:cNvSpPr>
            <a:spLocks/>
          </p:cNvSpPr>
          <p:nvPr/>
        </p:nvSpPr>
        <p:spPr bwMode="auto">
          <a:xfrm>
            <a:off x="8242693" y="5074955"/>
            <a:ext cx="1596455" cy="1575930"/>
          </a:xfrm>
          <a:custGeom>
            <a:avLst/>
            <a:gdLst>
              <a:gd name="connsiteX0" fmla="*/ 8117 w 9688"/>
              <a:gd name="connsiteY0" fmla="*/ 0 h 10000"/>
              <a:gd name="connsiteX1" fmla="*/ 9063 w 9688"/>
              <a:gd name="connsiteY1" fmla="*/ 558 h 10000"/>
              <a:gd name="connsiteX2" fmla="*/ 9381 w 9688"/>
              <a:gd name="connsiteY2" fmla="*/ 803 h 10000"/>
              <a:gd name="connsiteX3" fmla="*/ 9113 w 9688"/>
              <a:gd name="connsiteY3" fmla="*/ 6621 h 10000"/>
              <a:gd name="connsiteX4" fmla="*/ 8904 w 9688"/>
              <a:gd name="connsiteY4" fmla="*/ 7786 h 10000"/>
              <a:gd name="connsiteX5" fmla="*/ 8117 w 9688"/>
              <a:gd name="connsiteY5" fmla="*/ 9628 h 10000"/>
              <a:gd name="connsiteX6" fmla="*/ 7699 w 9688"/>
              <a:gd name="connsiteY6" fmla="*/ 10000 h 10000"/>
              <a:gd name="connsiteX7" fmla="*/ 6234 w 9688"/>
              <a:gd name="connsiteY7" fmla="*/ 9931 h 10000"/>
              <a:gd name="connsiteX8" fmla="*/ 5925 w 9688"/>
              <a:gd name="connsiteY8" fmla="*/ 9814 h 10000"/>
              <a:gd name="connsiteX9" fmla="*/ 5607 w 9688"/>
              <a:gd name="connsiteY9" fmla="*/ 9569 h 10000"/>
              <a:gd name="connsiteX10" fmla="*/ 5498 w 9688"/>
              <a:gd name="connsiteY10" fmla="*/ 9383 h 10000"/>
              <a:gd name="connsiteX11" fmla="*/ 4870 w 9688"/>
              <a:gd name="connsiteY11" fmla="*/ 8834 h 10000"/>
              <a:gd name="connsiteX12" fmla="*/ 4561 w 9688"/>
              <a:gd name="connsiteY12" fmla="*/ 8521 h 10000"/>
              <a:gd name="connsiteX13" fmla="*/ 1255 w 9688"/>
              <a:gd name="connsiteY13" fmla="*/ 7728 h 10000"/>
              <a:gd name="connsiteX14" fmla="*/ 946 w 9688"/>
              <a:gd name="connsiteY14" fmla="*/ 7610 h 10000"/>
              <a:gd name="connsiteX15" fmla="*/ 787 w 9688"/>
              <a:gd name="connsiteY15" fmla="*/ 7542 h 10000"/>
              <a:gd name="connsiteX16" fmla="*/ 469 w 9688"/>
              <a:gd name="connsiteY16" fmla="*/ 7424 h 10000"/>
              <a:gd name="connsiteX17" fmla="*/ 318 w 9688"/>
              <a:gd name="connsiteY17" fmla="*/ 7365 h 10000"/>
              <a:gd name="connsiteX18" fmla="*/ 0 w 9688"/>
              <a:gd name="connsiteY18" fmla="*/ 6807 h 10000"/>
              <a:gd name="connsiteX19" fmla="*/ 318 w 9688"/>
              <a:gd name="connsiteY19" fmla="*/ 5524 h 10000"/>
              <a:gd name="connsiteX20" fmla="*/ 678 w 9688"/>
              <a:gd name="connsiteY20" fmla="*/ 5093 h 10000"/>
              <a:gd name="connsiteX21" fmla="*/ 1833 w 9688"/>
              <a:gd name="connsiteY21" fmla="*/ 4848 h 10000"/>
              <a:gd name="connsiteX22" fmla="*/ 859 w 9688"/>
              <a:gd name="connsiteY22" fmla="*/ 1889 h 10000"/>
              <a:gd name="connsiteX23" fmla="*/ 4293 w 9688"/>
              <a:gd name="connsiteY23" fmla="*/ 4231 h 10000"/>
              <a:gd name="connsiteX24" fmla="*/ 4929 w 9688"/>
              <a:gd name="connsiteY24" fmla="*/ 3438 h 10000"/>
              <a:gd name="connsiteX25" fmla="*/ 5397 w 9688"/>
              <a:gd name="connsiteY25" fmla="*/ 2703 h 10000"/>
              <a:gd name="connsiteX26" fmla="*/ 6075 w 9688"/>
              <a:gd name="connsiteY26" fmla="*/ 1655 h 10000"/>
              <a:gd name="connsiteX27" fmla="*/ 6812 w 9688"/>
              <a:gd name="connsiteY27" fmla="*/ 921 h 10000"/>
              <a:gd name="connsiteX28" fmla="*/ 6971 w 9688"/>
              <a:gd name="connsiteY28" fmla="*/ 735 h 10000"/>
              <a:gd name="connsiteX29" fmla="*/ 7130 w 9688"/>
              <a:gd name="connsiteY29" fmla="*/ 617 h 10000"/>
              <a:gd name="connsiteX30" fmla="*/ 8117 w 9688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5571 w 10000"/>
              <a:gd name="connsiteY25" fmla="*/ 2703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088 w 10000"/>
              <a:gd name="connsiteY24" fmla="*/ 3438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8378 w 10000"/>
              <a:gd name="connsiteY0" fmla="*/ 0 h 10000"/>
              <a:gd name="connsiteX1" fmla="*/ 9355 w 10000"/>
              <a:gd name="connsiteY1" fmla="*/ 558 h 10000"/>
              <a:gd name="connsiteX2" fmla="*/ 9683 w 10000"/>
              <a:gd name="connsiteY2" fmla="*/ 803 h 10000"/>
              <a:gd name="connsiteX3" fmla="*/ 9406 w 10000"/>
              <a:gd name="connsiteY3" fmla="*/ 6621 h 10000"/>
              <a:gd name="connsiteX4" fmla="*/ 9191 w 10000"/>
              <a:gd name="connsiteY4" fmla="*/ 7786 h 10000"/>
              <a:gd name="connsiteX5" fmla="*/ 8378 w 10000"/>
              <a:gd name="connsiteY5" fmla="*/ 9628 h 10000"/>
              <a:gd name="connsiteX6" fmla="*/ 7947 w 10000"/>
              <a:gd name="connsiteY6" fmla="*/ 10000 h 10000"/>
              <a:gd name="connsiteX7" fmla="*/ 6435 w 10000"/>
              <a:gd name="connsiteY7" fmla="*/ 9931 h 10000"/>
              <a:gd name="connsiteX8" fmla="*/ 6116 w 10000"/>
              <a:gd name="connsiteY8" fmla="*/ 9814 h 10000"/>
              <a:gd name="connsiteX9" fmla="*/ 5788 w 10000"/>
              <a:gd name="connsiteY9" fmla="*/ 9569 h 10000"/>
              <a:gd name="connsiteX10" fmla="*/ 5675 w 10000"/>
              <a:gd name="connsiteY10" fmla="*/ 9383 h 10000"/>
              <a:gd name="connsiteX11" fmla="*/ 5027 w 10000"/>
              <a:gd name="connsiteY11" fmla="*/ 8834 h 10000"/>
              <a:gd name="connsiteX12" fmla="*/ 4708 w 10000"/>
              <a:gd name="connsiteY12" fmla="*/ 8521 h 10000"/>
              <a:gd name="connsiteX13" fmla="*/ 1295 w 10000"/>
              <a:gd name="connsiteY13" fmla="*/ 7728 h 10000"/>
              <a:gd name="connsiteX14" fmla="*/ 976 w 10000"/>
              <a:gd name="connsiteY14" fmla="*/ 7610 h 10000"/>
              <a:gd name="connsiteX15" fmla="*/ 812 w 10000"/>
              <a:gd name="connsiteY15" fmla="*/ 7542 h 10000"/>
              <a:gd name="connsiteX16" fmla="*/ 484 w 10000"/>
              <a:gd name="connsiteY16" fmla="*/ 7424 h 10000"/>
              <a:gd name="connsiteX17" fmla="*/ 328 w 10000"/>
              <a:gd name="connsiteY17" fmla="*/ 7365 h 10000"/>
              <a:gd name="connsiteX18" fmla="*/ 0 w 10000"/>
              <a:gd name="connsiteY18" fmla="*/ 6807 h 10000"/>
              <a:gd name="connsiteX19" fmla="*/ 328 w 10000"/>
              <a:gd name="connsiteY19" fmla="*/ 5524 h 10000"/>
              <a:gd name="connsiteX20" fmla="*/ 700 w 10000"/>
              <a:gd name="connsiteY20" fmla="*/ 5093 h 10000"/>
              <a:gd name="connsiteX21" fmla="*/ 1892 w 10000"/>
              <a:gd name="connsiteY21" fmla="*/ 4848 h 10000"/>
              <a:gd name="connsiteX22" fmla="*/ 887 w 10000"/>
              <a:gd name="connsiteY22" fmla="*/ 1889 h 10000"/>
              <a:gd name="connsiteX23" fmla="*/ 4321 w 10000"/>
              <a:gd name="connsiteY23" fmla="*/ 1180 h 10000"/>
              <a:gd name="connsiteX24" fmla="*/ 5417 w 10000"/>
              <a:gd name="connsiteY24" fmla="*/ 849 h 10000"/>
              <a:gd name="connsiteX25" fmla="*/ 6230 w 10000"/>
              <a:gd name="connsiteY25" fmla="*/ 669 h 10000"/>
              <a:gd name="connsiteX26" fmla="*/ 6271 w 10000"/>
              <a:gd name="connsiteY26" fmla="*/ 1655 h 10000"/>
              <a:gd name="connsiteX27" fmla="*/ 7031 w 10000"/>
              <a:gd name="connsiteY27" fmla="*/ 921 h 10000"/>
              <a:gd name="connsiteX28" fmla="*/ 7195 w 10000"/>
              <a:gd name="connsiteY28" fmla="*/ 735 h 10000"/>
              <a:gd name="connsiteX29" fmla="*/ 7360 w 10000"/>
              <a:gd name="connsiteY29" fmla="*/ 617 h 10000"/>
              <a:gd name="connsiteX30" fmla="*/ 8378 w 10000"/>
              <a:gd name="connsiteY30" fmla="*/ 0 h 10000"/>
              <a:gd name="connsiteX0" fmla="*/ 9638 w 11260"/>
              <a:gd name="connsiteY0" fmla="*/ 0 h 10000"/>
              <a:gd name="connsiteX1" fmla="*/ 10615 w 11260"/>
              <a:gd name="connsiteY1" fmla="*/ 558 h 10000"/>
              <a:gd name="connsiteX2" fmla="*/ 10943 w 11260"/>
              <a:gd name="connsiteY2" fmla="*/ 803 h 10000"/>
              <a:gd name="connsiteX3" fmla="*/ 10666 w 11260"/>
              <a:gd name="connsiteY3" fmla="*/ 6621 h 10000"/>
              <a:gd name="connsiteX4" fmla="*/ 10451 w 11260"/>
              <a:gd name="connsiteY4" fmla="*/ 7786 h 10000"/>
              <a:gd name="connsiteX5" fmla="*/ 9638 w 11260"/>
              <a:gd name="connsiteY5" fmla="*/ 9628 h 10000"/>
              <a:gd name="connsiteX6" fmla="*/ 9207 w 11260"/>
              <a:gd name="connsiteY6" fmla="*/ 10000 h 10000"/>
              <a:gd name="connsiteX7" fmla="*/ 7695 w 11260"/>
              <a:gd name="connsiteY7" fmla="*/ 9931 h 10000"/>
              <a:gd name="connsiteX8" fmla="*/ 7376 w 11260"/>
              <a:gd name="connsiteY8" fmla="*/ 9814 h 10000"/>
              <a:gd name="connsiteX9" fmla="*/ 7048 w 11260"/>
              <a:gd name="connsiteY9" fmla="*/ 9569 h 10000"/>
              <a:gd name="connsiteX10" fmla="*/ 6935 w 11260"/>
              <a:gd name="connsiteY10" fmla="*/ 9383 h 10000"/>
              <a:gd name="connsiteX11" fmla="*/ 6287 w 11260"/>
              <a:gd name="connsiteY11" fmla="*/ 8834 h 10000"/>
              <a:gd name="connsiteX12" fmla="*/ 5968 w 11260"/>
              <a:gd name="connsiteY12" fmla="*/ 8521 h 10000"/>
              <a:gd name="connsiteX13" fmla="*/ 2555 w 11260"/>
              <a:gd name="connsiteY13" fmla="*/ 7728 h 10000"/>
              <a:gd name="connsiteX14" fmla="*/ 2236 w 11260"/>
              <a:gd name="connsiteY14" fmla="*/ 7610 h 10000"/>
              <a:gd name="connsiteX15" fmla="*/ 2072 w 11260"/>
              <a:gd name="connsiteY15" fmla="*/ 7542 h 10000"/>
              <a:gd name="connsiteX16" fmla="*/ 1744 w 11260"/>
              <a:gd name="connsiteY16" fmla="*/ 7424 h 10000"/>
              <a:gd name="connsiteX17" fmla="*/ 1588 w 11260"/>
              <a:gd name="connsiteY17" fmla="*/ 7365 h 10000"/>
              <a:gd name="connsiteX18" fmla="*/ 1260 w 11260"/>
              <a:gd name="connsiteY18" fmla="*/ 6807 h 10000"/>
              <a:gd name="connsiteX19" fmla="*/ 1588 w 11260"/>
              <a:gd name="connsiteY19" fmla="*/ 5524 h 10000"/>
              <a:gd name="connsiteX20" fmla="*/ 1960 w 11260"/>
              <a:gd name="connsiteY20" fmla="*/ 5093 h 10000"/>
              <a:gd name="connsiteX21" fmla="*/ 77 w 11260"/>
              <a:gd name="connsiteY21" fmla="*/ 2999 h 10000"/>
              <a:gd name="connsiteX22" fmla="*/ 2147 w 11260"/>
              <a:gd name="connsiteY22" fmla="*/ 1889 h 10000"/>
              <a:gd name="connsiteX23" fmla="*/ 5581 w 11260"/>
              <a:gd name="connsiteY23" fmla="*/ 1180 h 10000"/>
              <a:gd name="connsiteX24" fmla="*/ 6677 w 11260"/>
              <a:gd name="connsiteY24" fmla="*/ 849 h 10000"/>
              <a:gd name="connsiteX25" fmla="*/ 7490 w 11260"/>
              <a:gd name="connsiteY25" fmla="*/ 669 h 10000"/>
              <a:gd name="connsiteX26" fmla="*/ 7531 w 11260"/>
              <a:gd name="connsiteY26" fmla="*/ 1655 h 10000"/>
              <a:gd name="connsiteX27" fmla="*/ 8291 w 11260"/>
              <a:gd name="connsiteY27" fmla="*/ 921 h 10000"/>
              <a:gd name="connsiteX28" fmla="*/ 8455 w 11260"/>
              <a:gd name="connsiteY28" fmla="*/ 735 h 10000"/>
              <a:gd name="connsiteX29" fmla="*/ 8620 w 11260"/>
              <a:gd name="connsiteY29" fmla="*/ 617 h 10000"/>
              <a:gd name="connsiteX30" fmla="*/ 9638 w 11260"/>
              <a:gd name="connsiteY30" fmla="*/ 0 h 10000"/>
              <a:gd name="connsiteX0" fmla="*/ 9903 w 11525"/>
              <a:gd name="connsiteY0" fmla="*/ 0 h 10000"/>
              <a:gd name="connsiteX1" fmla="*/ 10880 w 11525"/>
              <a:gd name="connsiteY1" fmla="*/ 558 h 10000"/>
              <a:gd name="connsiteX2" fmla="*/ 11208 w 11525"/>
              <a:gd name="connsiteY2" fmla="*/ 803 h 10000"/>
              <a:gd name="connsiteX3" fmla="*/ 10931 w 11525"/>
              <a:gd name="connsiteY3" fmla="*/ 6621 h 10000"/>
              <a:gd name="connsiteX4" fmla="*/ 10716 w 11525"/>
              <a:gd name="connsiteY4" fmla="*/ 7786 h 10000"/>
              <a:gd name="connsiteX5" fmla="*/ 9903 w 11525"/>
              <a:gd name="connsiteY5" fmla="*/ 9628 h 10000"/>
              <a:gd name="connsiteX6" fmla="*/ 9472 w 11525"/>
              <a:gd name="connsiteY6" fmla="*/ 10000 h 10000"/>
              <a:gd name="connsiteX7" fmla="*/ 7960 w 11525"/>
              <a:gd name="connsiteY7" fmla="*/ 9931 h 10000"/>
              <a:gd name="connsiteX8" fmla="*/ 7641 w 11525"/>
              <a:gd name="connsiteY8" fmla="*/ 9814 h 10000"/>
              <a:gd name="connsiteX9" fmla="*/ 7313 w 11525"/>
              <a:gd name="connsiteY9" fmla="*/ 9569 h 10000"/>
              <a:gd name="connsiteX10" fmla="*/ 7200 w 11525"/>
              <a:gd name="connsiteY10" fmla="*/ 9383 h 10000"/>
              <a:gd name="connsiteX11" fmla="*/ 6552 w 11525"/>
              <a:gd name="connsiteY11" fmla="*/ 8834 h 10000"/>
              <a:gd name="connsiteX12" fmla="*/ 6233 w 11525"/>
              <a:gd name="connsiteY12" fmla="*/ 8521 h 10000"/>
              <a:gd name="connsiteX13" fmla="*/ 2820 w 11525"/>
              <a:gd name="connsiteY13" fmla="*/ 7728 h 10000"/>
              <a:gd name="connsiteX14" fmla="*/ 2501 w 11525"/>
              <a:gd name="connsiteY14" fmla="*/ 7610 h 10000"/>
              <a:gd name="connsiteX15" fmla="*/ 2337 w 11525"/>
              <a:gd name="connsiteY15" fmla="*/ 7542 h 10000"/>
              <a:gd name="connsiteX16" fmla="*/ 2009 w 11525"/>
              <a:gd name="connsiteY16" fmla="*/ 7424 h 10000"/>
              <a:gd name="connsiteX17" fmla="*/ 1853 w 11525"/>
              <a:gd name="connsiteY17" fmla="*/ 7365 h 10000"/>
              <a:gd name="connsiteX18" fmla="*/ 1525 w 11525"/>
              <a:gd name="connsiteY18" fmla="*/ 6807 h 10000"/>
              <a:gd name="connsiteX19" fmla="*/ 1853 w 11525"/>
              <a:gd name="connsiteY19" fmla="*/ 5524 h 10000"/>
              <a:gd name="connsiteX20" fmla="*/ 29 w 11525"/>
              <a:gd name="connsiteY20" fmla="*/ 5648 h 10000"/>
              <a:gd name="connsiteX21" fmla="*/ 342 w 11525"/>
              <a:gd name="connsiteY21" fmla="*/ 2999 h 10000"/>
              <a:gd name="connsiteX22" fmla="*/ 2412 w 11525"/>
              <a:gd name="connsiteY22" fmla="*/ 1889 h 10000"/>
              <a:gd name="connsiteX23" fmla="*/ 5846 w 11525"/>
              <a:gd name="connsiteY23" fmla="*/ 1180 h 10000"/>
              <a:gd name="connsiteX24" fmla="*/ 6942 w 11525"/>
              <a:gd name="connsiteY24" fmla="*/ 849 h 10000"/>
              <a:gd name="connsiteX25" fmla="*/ 7755 w 11525"/>
              <a:gd name="connsiteY25" fmla="*/ 669 h 10000"/>
              <a:gd name="connsiteX26" fmla="*/ 7796 w 11525"/>
              <a:gd name="connsiteY26" fmla="*/ 1655 h 10000"/>
              <a:gd name="connsiteX27" fmla="*/ 8556 w 11525"/>
              <a:gd name="connsiteY27" fmla="*/ 921 h 10000"/>
              <a:gd name="connsiteX28" fmla="*/ 8720 w 11525"/>
              <a:gd name="connsiteY28" fmla="*/ 735 h 10000"/>
              <a:gd name="connsiteX29" fmla="*/ 8885 w 11525"/>
              <a:gd name="connsiteY29" fmla="*/ 617 h 10000"/>
              <a:gd name="connsiteX30" fmla="*/ 9903 w 11525"/>
              <a:gd name="connsiteY30" fmla="*/ 0 h 10000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7993 w 11558"/>
              <a:gd name="connsiteY7" fmla="*/ 9931 h 10000"/>
              <a:gd name="connsiteX8" fmla="*/ 7674 w 11558"/>
              <a:gd name="connsiteY8" fmla="*/ 9814 h 10000"/>
              <a:gd name="connsiteX9" fmla="*/ 7346 w 11558"/>
              <a:gd name="connsiteY9" fmla="*/ 9569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10166"/>
              <a:gd name="connsiteX1" fmla="*/ 10913 w 11558"/>
              <a:gd name="connsiteY1" fmla="*/ 558 h 10166"/>
              <a:gd name="connsiteX2" fmla="*/ 11241 w 11558"/>
              <a:gd name="connsiteY2" fmla="*/ 803 h 10166"/>
              <a:gd name="connsiteX3" fmla="*/ 10964 w 11558"/>
              <a:gd name="connsiteY3" fmla="*/ 6621 h 10166"/>
              <a:gd name="connsiteX4" fmla="*/ 10749 w 11558"/>
              <a:gd name="connsiteY4" fmla="*/ 7786 h 10166"/>
              <a:gd name="connsiteX5" fmla="*/ 9936 w 11558"/>
              <a:gd name="connsiteY5" fmla="*/ 9628 h 10166"/>
              <a:gd name="connsiteX6" fmla="*/ 9505 w 11558"/>
              <a:gd name="connsiteY6" fmla="*/ 10000 h 10166"/>
              <a:gd name="connsiteX7" fmla="*/ 7993 w 11558"/>
              <a:gd name="connsiteY7" fmla="*/ 9931 h 10166"/>
              <a:gd name="connsiteX8" fmla="*/ 7674 w 11558"/>
              <a:gd name="connsiteY8" fmla="*/ 9814 h 10166"/>
              <a:gd name="connsiteX9" fmla="*/ 8115 w 11558"/>
              <a:gd name="connsiteY9" fmla="*/ 5594 h 10166"/>
              <a:gd name="connsiteX10" fmla="*/ 7233 w 11558"/>
              <a:gd name="connsiteY10" fmla="*/ 9383 h 10166"/>
              <a:gd name="connsiteX11" fmla="*/ 6585 w 11558"/>
              <a:gd name="connsiteY11" fmla="*/ 8834 h 10166"/>
              <a:gd name="connsiteX12" fmla="*/ 6266 w 11558"/>
              <a:gd name="connsiteY12" fmla="*/ 8521 h 10166"/>
              <a:gd name="connsiteX13" fmla="*/ 2853 w 11558"/>
              <a:gd name="connsiteY13" fmla="*/ 7728 h 10166"/>
              <a:gd name="connsiteX14" fmla="*/ 2534 w 11558"/>
              <a:gd name="connsiteY14" fmla="*/ 7610 h 10166"/>
              <a:gd name="connsiteX15" fmla="*/ 2370 w 11558"/>
              <a:gd name="connsiteY15" fmla="*/ 7542 h 10166"/>
              <a:gd name="connsiteX16" fmla="*/ 2042 w 11558"/>
              <a:gd name="connsiteY16" fmla="*/ 7424 h 10166"/>
              <a:gd name="connsiteX17" fmla="*/ 1886 w 11558"/>
              <a:gd name="connsiteY17" fmla="*/ 7365 h 10166"/>
              <a:gd name="connsiteX18" fmla="*/ 1558 w 11558"/>
              <a:gd name="connsiteY18" fmla="*/ 6807 h 10166"/>
              <a:gd name="connsiteX19" fmla="*/ 788 w 11558"/>
              <a:gd name="connsiteY19" fmla="*/ 6726 h 10166"/>
              <a:gd name="connsiteX20" fmla="*/ 62 w 11558"/>
              <a:gd name="connsiteY20" fmla="*/ 5648 h 10166"/>
              <a:gd name="connsiteX21" fmla="*/ 375 w 11558"/>
              <a:gd name="connsiteY21" fmla="*/ 2999 h 10166"/>
              <a:gd name="connsiteX22" fmla="*/ 2445 w 11558"/>
              <a:gd name="connsiteY22" fmla="*/ 1889 h 10166"/>
              <a:gd name="connsiteX23" fmla="*/ 5879 w 11558"/>
              <a:gd name="connsiteY23" fmla="*/ 1180 h 10166"/>
              <a:gd name="connsiteX24" fmla="*/ 6975 w 11558"/>
              <a:gd name="connsiteY24" fmla="*/ 849 h 10166"/>
              <a:gd name="connsiteX25" fmla="*/ 7788 w 11558"/>
              <a:gd name="connsiteY25" fmla="*/ 669 h 10166"/>
              <a:gd name="connsiteX26" fmla="*/ 7829 w 11558"/>
              <a:gd name="connsiteY26" fmla="*/ 1655 h 10166"/>
              <a:gd name="connsiteX27" fmla="*/ 8589 w 11558"/>
              <a:gd name="connsiteY27" fmla="*/ 921 h 10166"/>
              <a:gd name="connsiteX28" fmla="*/ 8753 w 11558"/>
              <a:gd name="connsiteY28" fmla="*/ 735 h 10166"/>
              <a:gd name="connsiteX29" fmla="*/ 8918 w 11558"/>
              <a:gd name="connsiteY29" fmla="*/ 617 h 10166"/>
              <a:gd name="connsiteX30" fmla="*/ 9936 w 11558"/>
              <a:gd name="connsiteY30" fmla="*/ 0 h 10166"/>
              <a:gd name="connsiteX0" fmla="*/ 9936 w 11558"/>
              <a:gd name="connsiteY0" fmla="*/ 0 h 10246"/>
              <a:gd name="connsiteX1" fmla="*/ 10913 w 11558"/>
              <a:gd name="connsiteY1" fmla="*/ 558 h 10246"/>
              <a:gd name="connsiteX2" fmla="*/ 11241 w 11558"/>
              <a:gd name="connsiteY2" fmla="*/ 803 h 10246"/>
              <a:gd name="connsiteX3" fmla="*/ 10964 w 11558"/>
              <a:gd name="connsiteY3" fmla="*/ 6621 h 10246"/>
              <a:gd name="connsiteX4" fmla="*/ 10749 w 11558"/>
              <a:gd name="connsiteY4" fmla="*/ 7786 h 10246"/>
              <a:gd name="connsiteX5" fmla="*/ 9936 w 11558"/>
              <a:gd name="connsiteY5" fmla="*/ 9628 h 10246"/>
              <a:gd name="connsiteX6" fmla="*/ 9505 w 11558"/>
              <a:gd name="connsiteY6" fmla="*/ 10000 h 10246"/>
              <a:gd name="connsiteX7" fmla="*/ 7993 w 11558"/>
              <a:gd name="connsiteY7" fmla="*/ 9931 h 10246"/>
              <a:gd name="connsiteX8" fmla="*/ 9541 w 11558"/>
              <a:gd name="connsiteY8" fmla="*/ 5931 h 10246"/>
              <a:gd name="connsiteX9" fmla="*/ 8115 w 11558"/>
              <a:gd name="connsiteY9" fmla="*/ 5594 h 10246"/>
              <a:gd name="connsiteX10" fmla="*/ 7233 w 11558"/>
              <a:gd name="connsiteY10" fmla="*/ 9383 h 10246"/>
              <a:gd name="connsiteX11" fmla="*/ 6585 w 11558"/>
              <a:gd name="connsiteY11" fmla="*/ 8834 h 10246"/>
              <a:gd name="connsiteX12" fmla="*/ 6266 w 11558"/>
              <a:gd name="connsiteY12" fmla="*/ 8521 h 10246"/>
              <a:gd name="connsiteX13" fmla="*/ 2853 w 11558"/>
              <a:gd name="connsiteY13" fmla="*/ 7728 h 10246"/>
              <a:gd name="connsiteX14" fmla="*/ 2534 w 11558"/>
              <a:gd name="connsiteY14" fmla="*/ 7610 h 10246"/>
              <a:gd name="connsiteX15" fmla="*/ 2370 w 11558"/>
              <a:gd name="connsiteY15" fmla="*/ 7542 h 10246"/>
              <a:gd name="connsiteX16" fmla="*/ 2042 w 11558"/>
              <a:gd name="connsiteY16" fmla="*/ 7424 h 10246"/>
              <a:gd name="connsiteX17" fmla="*/ 1886 w 11558"/>
              <a:gd name="connsiteY17" fmla="*/ 7365 h 10246"/>
              <a:gd name="connsiteX18" fmla="*/ 1558 w 11558"/>
              <a:gd name="connsiteY18" fmla="*/ 6807 h 10246"/>
              <a:gd name="connsiteX19" fmla="*/ 788 w 11558"/>
              <a:gd name="connsiteY19" fmla="*/ 6726 h 10246"/>
              <a:gd name="connsiteX20" fmla="*/ 62 w 11558"/>
              <a:gd name="connsiteY20" fmla="*/ 5648 h 10246"/>
              <a:gd name="connsiteX21" fmla="*/ 375 w 11558"/>
              <a:gd name="connsiteY21" fmla="*/ 2999 h 10246"/>
              <a:gd name="connsiteX22" fmla="*/ 2445 w 11558"/>
              <a:gd name="connsiteY22" fmla="*/ 1889 h 10246"/>
              <a:gd name="connsiteX23" fmla="*/ 5879 w 11558"/>
              <a:gd name="connsiteY23" fmla="*/ 1180 h 10246"/>
              <a:gd name="connsiteX24" fmla="*/ 6975 w 11558"/>
              <a:gd name="connsiteY24" fmla="*/ 849 h 10246"/>
              <a:gd name="connsiteX25" fmla="*/ 7788 w 11558"/>
              <a:gd name="connsiteY25" fmla="*/ 669 h 10246"/>
              <a:gd name="connsiteX26" fmla="*/ 7829 w 11558"/>
              <a:gd name="connsiteY26" fmla="*/ 1655 h 10246"/>
              <a:gd name="connsiteX27" fmla="*/ 8589 w 11558"/>
              <a:gd name="connsiteY27" fmla="*/ 921 h 10246"/>
              <a:gd name="connsiteX28" fmla="*/ 8753 w 11558"/>
              <a:gd name="connsiteY28" fmla="*/ 735 h 10246"/>
              <a:gd name="connsiteX29" fmla="*/ 8918 w 11558"/>
              <a:gd name="connsiteY29" fmla="*/ 617 h 10246"/>
              <a:gd name="connsiteX30" fmla="*/ 9936 w 11558"/>
              <a:gd name="connsiteY30" fmla="*/ 0 h 10246"/>
              <a:gd name="connsiteX0" fmla="*/ 9936 w 11558"/>
              <a:gd name="connsiteY0" fmla="*/ 0 h 10000"/>
              <a:gd name="connsiteX1" fmla="*/ 10913 w 11558"/>
              <a:gd name="connsiteY1" fmla="*/ 558 h 10000"/>
              <a:gd name="connsiteX2" fmla="*/ 11241 w 11558"/>
              <a:gd name="connsiteY2" fmla="*/ 803 h 10000"/>
              <a:gd name="connsiteX3" fmla="*/ 10964 w 11558"/>
              <a:gd name="connsiteY3" fmla="*/ 6621 h 10000"/>
              <a:gd name="connsiteX4" fmla="*/ 10749 w 11558"/>
              <a:gd name="connsiteY4" fmla="*/ 7786 h 10000"/>
              <a:gd name="connsiteX5" fmla="*/ 9936 w 11558"/>
              <a:gd name="connsiteY5" fmla="*/ 9628 h 10000"/>
              <a:gd name="connsiteX6" fmla="*/ 9505 w 11558"/>
              <a:gd name="connsiteY6" fmla="*/ 10000 h 10000"/>
              <a:gd name="connsiteX7" fmla="*/ 10299 w 11558"/>
              <a:gd name="connsiteY7" fmla="*/ 6418 h 10000"/>
              <a:gd name="connsiteX8" fmla="*/ 9541 w 11558"/>
              <a:gd name="connsiteY8" fmla="*/ 5931 h 10000"/>
              <a:gd name="connsiteX9" fmla="*/ 8115 w 11558"/>
              <a:gd name="connsiteY9" fmla="*/ 5594 h 10000"/>
              <a:gd name="connsiteX10" fmla="*/ 7233 w 11558"/>
              <a:gd name="connsiteY10" fmla="*/ 9383 h 10000"/>
              <a:gd name="connsiteX11" fmla="*/ 6585 w 11558"/>
              <a:gd name="connsiteY11" fmla="*/ 8834 h 10000"/>
              <a:gd name="connsiteX12" fmla="*/ 6266 w 11558"/>
              <a:gd name="connsiteY12" fmla="*/ 8521 h 10000"/>
              <a:gd name="connsiteX13" fmla="*/ 2853 w 11558"/>
              <a:gd name="connsiteY13" fmla="*/ 7728 h 10000"/>
              <a:gd name="connsiteX14" fmla="*/ 2534 w 11558"/>
              <a:gd name="connsiteY14" fmla="*/ 7610 h 10000"/>
              <a:gd name="connsiteX15" fmla="*/ 2370 w 11558"/>
              <a:gd name="connsiteY15" fmla="*/ 7542 h 10000"/>
              <a:gd name="connsiteX16" fmla="*/ 2042 w 11558"/>
              <a:gd name="connsiteY16" fmla="*/ 7424 h 10000"/>
              <a:gd name="connsiteX17" fmla="*/ 1886 w 11558"/>
              <a:gd name="connsiteY17" fmla="*/ 7365 h 10000"/>
              <a:gd name="connsiteX18" fmla="*/ 1558 w 11558"/>
              <a:gd name="connsiteY18" fmla="*/ 6807 h 10000"/>
              <a:gd name="connsiteX19" fmla="*/ 788 w 11558"/>
              <a:gd name="connsiteY19" fmla="*/ 6726 h 10000"/>
              <a:gd name="connsiteX20" fmla="*/ 62 w 11558"/>
              <a:gd name="connsiteY20" fmla="*/ 5648 h 10000"/>
              <a:gd name="connsiteX21" fmla="*/ 375 w 11558"/>
              <a:gd name="connsiteY21" fmla="*/ 2999 h 10000"/>
              <a:gd name="connsiteX22" fmla="*/ 2445 w 11558"/>
              <a:gd name="connsiteY22" fmla="*/ 1889 h 10000"/>
              <a:gd name="connsiteX23" fmla="*/ 5879 w 11558"/>
              <a:gd name="connsiteY23" fmla="*/ 1180 h 10000"/>
              <a:gd name="connsiteX24" fmla="*/ 6975 w 11558"/>
              <a:gd name="connsiteY24" fmla="*/ 849 h 10000"/>
              <a:gd name="connsiteX25" fmla="*/ 7788 w 11558"/>
              <a:gd name="connsiteY25" fmla="*/ 669 h 10000"/>
              <a:gd name="connsiteX26" fmla="*/ 7829 w 11558"/>
              <a:gd name="connsiteY26" fmla="*/ 1655 h 10000"/>
              <a:gd name="connsiteX27" fmla="*/ 8589 w 11558"/>
              <a:gd name="connsiteY27" fmla="*/ 921 h 10000"/>
              <a:gd name="connsiteX28" fmla="*/ 8753 w 11558"/>
              <a:gd name="connsiteY28" fmla="*/ 735 h 10000"/>
              <a:gd name="connsiteX29" fmla="*/ 8918 w 11558"/>
              <a:gd name="connsiteY29" fmla="*/ 617 h 10000"/>
              <a:gd name="connsiteX30" fmla="*/ 9936 w 11558"/>
              <a:gd name="connsiteY30" fmla="*/ 0 h 10000"/>
              <a:gd name="connsiteX0" fmla="*/ 9936 w 11558"/>
              <a:gd name="connsiteY0" fmla="*/ 0 h 9639"/>
              <a:gd name="connsiteX1" fmla="*/ 10913 w 11558"/>
              <a:gd name="connsiteY1" fmla="*/ 558 h 9639"/>
              <a:gd name="connsiteX2" fmla="*/ 11241 w 11558"/>
              <a:gd name="connsiteY2" fmla="*/ 803 h 9639"/>
              <a:gd name="connsiteX3" fmla="*/ 10964 w 11558"/>
              <a:gd name="connsiteY3" fmla="*/ 6621 h 9639"/>
              <a:gd name="connsiteX4" fmla="*/ 10749 w 11558"/>
              <a:gd name="connsiteY4" fmla="*/ 7786 h 9639"/>
              <a:gd name="connsiteX5" fmla="*/ 9936 w 11558"/>
              <a:gd name="connsiteY5" fmla="*/ 9628 h 9639"/>
              <a:gd name="connsiteX6" fmla="*/ 10933 w 11558"/>
              <a:gd name="connsiteY6" fmla="*/ 6672 h 9639"/>
              <a:gd name="connsiteX7" fmla="*/ 10299 w 11558"/>
              <a:gd name="connsiteY7" fmla="*/ 6418 h 9639"/>
              <a:gd name="connsiteX8" fmla="*/ 9541 w 11558"/>
              <a:gd name="connsiteY8" fmla="*/ 5931 h 9639"/>
              <a:gd name="connsiteX9" fmla="*/ 8115 w 11558"/>
              <a:gd name="connsiteY9" fmla="*/ 5594 h 9639"/>
              <a:gd name="connsiteX10" fmla="*/ 7233 w 11558"/>
              <a:gd name="connsiteY10" fmla="*/ 9383 h 9639"/>
              <a:gd name="connsiteX11" fmla="*/ 6585 w 11558"/>
              <a:gd name="connsiteY11" fmla="*/ 8834 h 9639"/>
              <a:gd name="connsiteX12" fmla="*/ 6266 w 11558"/>
              <a:gd name="connsiteY12" fmla="*/ 8521 h 9639"/>
              <a:gd name="connsiteX13" fmla="*/ 2853 w 11558"/>
              <a:gd name="connsiteY13" fmla="*/ 7728 h 9639"/>
              <a:gd name="connsiteX14" fmla="*/ 2534 w 11558"/>
              <a:gd name="connsiteY14" fmla="*/ 7610 h 9639"/>
              <a:gd name="connsiteX15" fmla="*/ 2370 w 11558"/>
              <a:gd name="connsiteY15" fmla="*/ 7542 h 9639"/>
              <a:gd name="connsiteX16" fmla="*/ 2042 w 11558"/>
              <a:gd name="connsiteY16" fmla="*/ 7424 h 9639"/>
              <a:gd name="connsiteX17" fmla="*/ 1886 w 11558"/>
              <a:gd name="connsiteY17" fmla="*/ 7365 h 9639"/>
              <a:gd name="connsiteX18" fmla="*/ 1558 w 11558"/>
              <a:gd name="connsiteY18" fmla="*/ 6807 h 9639"/>
              <a:gd name="connsiteX19" fmla="*/ 788 w 11558"/>
              <a:gd name="connsiteY19" fmla="*/ 6726 h 9639"/>
              <a:gd name="connsiteX20" fmla="*/ 62 w 11558"/>
              <a:gd name="connsiteY20" fmla="*/ 5648 h 9639"/>
              <a:gd name="connsiteX21" fmla="*/ 375 w 11558"/>
              <a:gd name="connsiteY21" fmla="*/ 2999 h 9639"/>
              <a:gd name="connsiteX22" fmla="*/ 2445 w 11558"/>
              <a:gd name="connsiteY22" fmla="*/ 1889 h 9639"/>
              <a:gd name="connsiteX23" fmla="*/ 5879 w 11558"/>
              <a:gd name="connsiteY23" fmla="*/ 1180 h 9639"/>
              <a:gd name="connsiteX24" fmla="*/ 6975 w 11558"/>
              <a:gd name="connsiteY24" fmla="*/ 849 h 9639"/>
              <a:gd name="connsiteX25" fmla="*/ 7788 w 11558"/>
              <a:gd name="connsiteY25" fmla="*/ 669 h 9639"/>
              <a:gd name="connsiteX26" fmla="*/ 7829 w 11558"/>
              <a:gd name="connsiteY26" fmla="*/ 1655 h 9639"/>
              <a:gd name="connsiteX27" fmla="*/ 8589 w 11558"/>
              <a:gd name="connsiteY27" fmla="*/ 921 h 9639"/>
              <a:gd name="connsiteX28" fmla="*/ 8753 w 11558"/>
              <a:gd name="connsiteY28" fmla="*/ 735 h 9639"/>
              <a:gd name="connsiteX29" fmla="*/ 8918 w 11558"/>
              <a:gd name="connsiteY29" fmla="*/ 617 h 9639"/>
              <a:gd name="connsiteX30" fmla="*/ 9936 w 11558"/>
              <a:gd name="connsiteY30" fmla="*/ 0 h 9639"/>
              <a:gd name="connsiteX0" fmla="*/ 8597 w 10000"/>
              <a:gd name="connsiteY0" fmla="*/ 0 h 9898"/>
              <a:gd name="connsiteX1" fmla="*/ 9442 w 10000"/>
              <a:gd name="connsiteY1" fmla="*/ 579 h 9898"/>
              <a:gd name="connsiteX2" fmla="*/ 9726 w 10000"/>
              <a:gd name="connsiteY2" fmla="*/ 833 h 9898"/>
              <a:gd name="connsiteX3" fmla="*/ 9486 w 10000"/>
              <a:gd name="connsiteY3" fmla="*/ 6869 h 9898"/>
              <a:gd name="connsiteX4" fmla="*/ 9300 w 10000"/>
              <a:gd name="connsiteY4" fmla="*/ 8078 h 9898"/>
              <a:gd name="connsiteX5" fmla="*/ 9357 w 10000"/>
              <a:gd name="connsiteY5" fmla="*/ 6728 h 9898"/>
              <a:gd name="connsiteX6" fmla="*/ 9459 w 10000"/>
              <a:gd name="connsiteY6" fmla="*/ 6922 h 9898"/>
              <a:gd name="connsiteX7" fmla="*/ 8911 w 10000"/>
              <a:gd name="connsiteY7" fmla="*/ 6658 h 9898"/>
              <a:gd name="connsiteX8" fmla="*/ 8255 w 10000"/>
              <a:gd name="connsiteY8" fmla="*/ 6153 h 9898"/>
              <a:gd name="connsiteX9" fmla="*/ 7021 w 10000"/>
              <a:gd name="connsiteY9" fmla="*/ 5804 h 9898"/>
              <a:gd name="connsiteX10" fmla="*/ 6258 w 10000"/>
              <a:gd name="connsiteY10" fmla="*/ 9734 h 9898"/>
              <a:gd name="connsiteX11" fmla="*/ 5697 w 10000"/>
              <a:gd name="connsiteY11" fmla="*/ 9165 h 9898"/>
              <a:gd name="connsiteX12" fmla="*/ 5421 w 10000"/>
              <a:gd name="connsiteY12" fmla="*/ 8840 h 9898"/>
              <a:gd name="connsiteX13" fmla="*/ 2468 w 10000"/>
              <a:gd name="connsiteY13" fmla="*/ 8017 h 9898"/>
              <a:gd name="connsiteX14" fmla="*/ 2192 w 10000"/>
              <a:gd name="connsiteY14" fmla="*/ 7895 h 9898"/>
              <a:gd name="connsiteX15" fmla="*/ 2051 w 10000"/>
              <a:gd name="connsiteY15" fmla="*/ 7824 h 9898"/>
              <a:gd name="connsiteX16" fmla="*/ 1767 w 10000"/>
              <a:gd name="connsiteY16" fmla="*/ 7702 h 9898"/>
              <a:gd name="connsiteX17" fmla="*/ 1632 w 10000"/>
              <a:gd name="connsiteY17" fmla="*/ 7641 h 9898"/>
              <a:gd name="connsiteX18" fmla="*/ 1348 w 10000"/>
              <a:gd name="connsiteY18" fmla="*/ 7062 h 9898"/>
              <a:gd name="connsiteX19" fmla="*/ 682 w 10000"/>
              <a:gd name="connsiteY19" fmla="*/ 6978 h 9898"/>
              <a:gd name="connsiteX20" fmla="*/ 54 w 10000"/>
              <a:gd name="connsiteY20" fmla="*/ 5860 h 9898"/>
              <a:gd name="connsiteX21" fmla="*/ 324 w 10000"/>
              <a:gd name="connsiteY21" fmla="*/ 3111 h 9898"/>
              <a:gd name="connsiteX22" fmla="*/ 2115 w 10000"/>
              <a:gd name="connsiteY22" fmla="*/ 1960 h 9898"/>
              <a:gd name="connsiteX23" fmla="*/ 5087 w 10000"/>
              <a:gd name="connsiteY23" fmla="*/ 1224 h 9898"/>
              <a:gd name="connsiteX24" fmla="*/ 6035 w 10000"/>
              <a:gd name="connsiteY24" fmla="*/ 881 h 9898"/>
              <a:gd name="connsiteX25" fmla="*/ 6738 w 10000"/>
              <a:gd name="connsiteY25" fmla="*/ 694 h 9898"/>
              <a:gd name="connsiteX26" fmla="*/ 6774 w 10000"/>
              <a:gd name="connsiteY26" fmla="*/ 1717 h 9898"/>
              <a:gd name="connsiteX27" fmla="*/ 7431 w 10000"/>
              <a:gd name="connsiteY27" fmla="*/ 955 h 9898"/>
              <a:gd name="connsiteX28" fmla="*/ 7573 w 10000"/>
              <a:gd name="connsiteY28" fmla="*/ 763 h 9898"/>
              <a:gd name="connsiteX29" fmla="*/ 7716 w 10000"/>
              <a:gd name="connsiteY29" fmla="*/ 640 h 9898"/>
              <a:gd name="connsiteX30" fmla="*/ 8597 w 10000"/>
              <a:gd name="connsiteY30" fmla="*/ 0 h 9898"/>
              <a:gd name="connsiteX0" fmla="*/ 8597 w 10000"/>
              <a:gd name="connsiteY0" fmla="*/ 0 h 10000"/>
              <a:gd name="connsiteX1" fmla="*/ 9442 w 10000"/>
              <a:gd name="connsiteY1" fmla="*/ 585 h 10000"/>
              <a:gd name="connsiteX2" fmla="*/ 9726 w 10000"/>
              <a:gd name="connsiteY2" fmla="*/ 842 h 10000"/>
              <a:gd name="connsiteX3" fmla="*/ 9486 w 10000"/>
              <a:gd name="connsiteY3" fmla="*/ 6940 h 10000"/>
              <a:gd name="connsiteX4" fmla="*/ 9205 w 10000"/>
              <a:gd name="connsiteY4" fmla="*/ 6901 h 10000"/>
              <a:gd name="connsiteX5" fmla="*/ 9357 w 10000"/>
              <a:gd name="connsiteY5" fmla="*/ 6797 h 10000"/>
              <a:gd name="connsiteX6" fmla="*/ 9459 w 10000"/>
              <a:gd name="connsiteY6" fmla="*/ 6993 h 10000"/>
              <a:gd name="connsiteX7" fmla="*/ 8911 w 10000"/>
              <a:gd name="connsiteY7" fmla="*/ 6727 h 10000"/>
              <a:gd name="connsiteX8" fmla="*/ 8255 w 10000"/>
              <a:gd name="connsiteY8" fmla="*/ 6216 h 10000"/>
              <a:gd name="connsiteX9" fmla="*/ 7021 w 10000"/>
              <a:gd name="connsiteY9" fmla="*/ 5864 h 10000"/>
              <a:gd name="connsiteX10" fmla="*/ 6258 w 10000"/>
              <a:gd name="connsiteY10" fmla="*/ 9834 h 10000"/>
              <a:gd name="connsiteX11" fmla="*/ 5697 w 10000"/>
              <a:gd name="connsiteY11" fmla="*/ 9259 h 10000"/>
              <a:gd name="connsiteX12" fmla="*/ 5421 w 10000"/>
              <a:gd name="connsiteY12" fmla="*/ 8931 h 10000"/>
              <a:gd name="connsiteX13" fmla="*/ 2468 w 10000"/>
              <a:gd name="connsiteY13" fmla="*/ 8100 h 10000"/>
              <a:gd name="connsiteX14" fmla="*/ 2192 w 10000"/>
              <a:gd name="connsiteY14" fmla="*/ 7976 h 10000"/>
              <a:gd name="connsiteX15" fmla="*/ 2051 w 10000"/>
              <a:gd name="connsiteY15" fmla="*/ 7905 h 10000"/>
              <a:gd name="connsiteX16" fmla="*/ 1767 w 10000"/>
              <a:gd name="connsiteY16" fmla="*/ 7781 h 10000"/>
              <a:gd name="connsiteX17" fmla="*/ 1632 w 10000"/>
              <a:gd name="connsiteY17" fmla="*/ 7720 h 10000"/>
              <a:gd name="connsiteX18" fmla="*/ 1348 w 10000"/>
              <a:gd name="connsiteY18" fmla="*/ 7135 h 10000"/>
              <a:gd name="connsiteX19" fmla="*/ 682 w 10000"/>
              <a:gd name="connsiteY19" fmla="*/ 7050 h 10000"/>
              <a:gd name="connsiteX20" fmla="*/ 54 w 10000"/>
              <a:gd name="connsiteY20" fmla="*/ 5920 h 10000"/>
              <a:gd name="connsiteX21" fmla="*/ 324 w 10000"/>
              <a:gd name="connsiteY21" fmla="*/ 3143 h 10000"/>
              <a:gd name="connsiteX22" fmla="*/ 2115 w 10000"/>
              <a:gd name="connsiteY22" fmla="*/ 1980 h 10000"/>
              <a:gd name="connsiteX23" fmla="*/ 5087 w 10000"/>
              <a:gd name="connsiteY23" fmla="*/ 1237 h 10000"/>
              <a:gd name="connsiteX24" fmla="*/ 6035 w 10000"/>
              <a:gd name="connsiteY24" fmla="*/ 890 h 10000"/>
              <a:gd name="connsiteX25" fmla="*/ 6738 w 10000"/>
              <a:gd name="connsiteY25" fmla="*/ 701 h 10000"/>
              <a:gd name="connsiteX26" fmla="*/ 6774 w 10000"/>
              <a:gd name="connsiteY26" fmla="*/ 1735 h 10000"/>
              <a:gd name="connsiteX27" fmla="*/ 7431 w 10000"/>
              <a:gd name="connsiteY27" fmla="*/ 965 h 10000"/>
              <a:gd name="connsiteX28" fmla="*/ 7573 w 10000"/>
              <a:gd name="connsiteY28" fmla="*/ 771 h 10000"/>
              <a:gd name="connsiteX29" fmla="*/ 7716 w 10000"/>
              <a:gd name="connsiteY29" fmla="*/ 647 h 10000"/>
              <a:gd name="connsiteX30" fmla="*/ 8597 w 10000"/>
              <a:gd name="connsiteY30" fmla="*/ 0 h 10000"/>
              <a:gd name="connsiteX0" fmla="*/ 8597 w 10000"/>
              <a:gd name="connsiteY0" fmla="*/ 0 h 9260"/>
              <a:gd name="connsiteX1" fmla="*/ 9442 w 10000"/>
              <a:gd name="connsiteY1" fmla="*/ 585 h 9260"/>
              <a:gd name="connsiteX2" fmla="*/ 9726 w 10000"/>
              <a:gd name="connsiteY2" fmla="*/ 842 h 9260"/>
              <a:gd name="connsiteX3" fmla="*/ 9486 w 10000"/>
              <a:gd name="connsiteY3" fmla="*/ 6940 h 9260"/>
              <a:gd name="connsiteX4" fmla="*/ 9205 w 10000"/>
              <a:gd name="connsiteY4" fmla="*/ 6901 h 9260"/>
              <a:gd name="connsiteX5" fmla="*/ 9357 w 10000"/>
              <a:gd name="connsiteY5" fmla="*/ 6797 h 9260"/>
              <a:gd name="connsiteX6" fmla="*/ 9459 w 10000"/>
              <a:gd name="connsiteY6" fmla="*/ 6993 h 9260"/>
              <a:gd name="connsiteX7" fmla="*/ 8911 w 10000"/>
              <a:gd name="connsiteY7" fmla="*/ 6727 h 9260"/>
              <a:gd name="connsiteX8" fmla="*/ 8255 w 10000"/>
              <a:gd name="connsiteY8" fmla="*/ 6216 h 9260"/>
              <a:gd name="connsiteX9" fmla="*/ 7021 w 10000"/>
              <a:gd name="connsiteY9" fmla="*/ 5864 h 9260"/>
              <a:gd name="connsiteX10" fmla="*/ 4168 w 10000"/>
              <a:gd name="connsiteY10" fmla="*/ 5764 h 9260"/>
              <a:gd name="connsiteX11" fmla="*/ 5697 w 10000"/>
              <a:gd name="connsiteY11" fmla="*/ 9259 h 9260"/>
              <a:gd name="connsiteX12" fmla="*/ 5421 w 10000"/>
              <a:gd name="connsiteY12" fmla="*/ 8931 h 9260"/>
              <a:gd name="connsiteX13" fmla="*/ 2468 w 10000"/>
              <a:gd name="connsiteY13" fmla="*/ 8100 h 9260"/>
              <a:gd name="connsiteX14" fmla="*/ 2192 w 10000"/>
              <a:gd name="connsiteY14" fmla="*/ 7976 h 9260"/>
              <a:gd name="connsiteX15" fmla="*/ 2051 w 10000"/>
              <a:gd name="connsiteY15" fmla="*/ 7905 h 9260"/>
              <a:gd name="connsiteX16" fmla="*/ 1767 w 10000"/>
              <a:gd name="connsiteY16" fmla="*/ 7781 h 9260"/>
              <a:gd name="connsiteX17" fmla="*/ 1632 w 10000"/>
              <a:gd name="connsiteY17" fmla="*/ 7720 h 9260"/>
              <a:gd name="connsiteX18" fmla="*/ 1348 w 10000"/>
              <a:gd name="connsiteY18" fmla="*/ 7135 h 9260"/>
              <a:gd name="connsiteX19" fmla="*/ 682 w 10000"/>
              <a:gd name="connsiteY19" fmla="*/ 7050 h 9260"/>
              <a:gd name="connsiteX20" fmla="*/ 54 w 10000"/>
              <a:gd name="connsiteY20" fmla="*/ 5920 h 9260"/>
              <a:gd name="connsiteX21" fmla="*/ 324 w 10000"/>
              <a:gd name="connsiteY21" fmla="*/ 3143 h 9260"/>
              <a:gd name="connsiteX22" fmla="*/ 2115 w 10000"/>
              <a:gd name="connsiteY22" fmla="*/ 1980 h 9260"/>
              <a:gd name="connsiteX23" fmla="*/ 5087 w 10000"/>
              <a:gd name="connsiteY23" fmla="*/ 1237 h 9260"/>
              <a:gd name="connsiteX24" fmla="*/ 6035 w 10000"/>
              <a:gd name="connsiteY24" fmla="*/ 890 h 9260"/>
              <a:gd name="connsiteX25" fmla="*/ 6738 w 10000"/>
              <a:gd name="connsiteY25" fmla="*/ 701 h 9260"/>
              <a:gd name="connsiteX26" fmla="*/ 6774 w 10000"/>
              <a:gd name="connsiteY26" fmla="*/ 1735 h 9260"/>
              <a:gd name="connsiteX27" fmla="*/ 7431 w 10000"/>
              <a:gd name="connsiteY27" fmla="*/ 965 h 9260"/>
              <a:gd name="connsiteX28" fmla="*/ 7573 w 10000"/>
              <a:gd name="connsiteY28" fmla="*/ 771 h 9260"/>
              <a:gd name="connsiteX29" fmla="*/ 7716 w 10000"/>
              <a:gd name="connsiteY29" fmla="*/ 647 h 9260"/>
              <a:gd name="connsiteX30" fmla="*/ 8597 w 10000"/>
              <a:gd name="connsiteY30" fmla="*/ 0 h 9260"/>
              <a:gd name="connsiteX0" fmla="*/ 8597 w 10000"/>
              <a:gd name="connsiteY0" fmla="*/ 0 h 10000"/>
              <a:gd name="connsiteX1" fmla="*/ 9442 w 10000"/>
              <a:gd name="connsiteY1" fmla="*/ 632 h 10000"/>
              <a:gd name="connsiteX2" fmla="*/ 9726 w 10000"/>
              <a:gd name="connsiteY2" fmla="*/ 909 h 10000"/>
              <a:gd name="connsiteX3" fmla="*/ 9486 w 10000"/>
              <a:gd name="connsiteY3" fmla="*/ 7495 h 10000"/>
              <a:gd name="connsiteX4" fmla="*/ 9205 w 10000"/>
              <a:gd name="connsiteY4" fmla="*/ 7452 h 10000"/>
              <a:gd name="connsiteX5" fmla="*/ 9357 w 10000"/>
              <a:gd name="connsiteY5" fmla="*/ 7340 h 10000"/>
              <a:gd name="connsiteX6" fmla="*/ 9459 w 10000"/>
              <a:gd name="connsiteY6" fmla="*/ 7552 h 10000"/>
              <a:gd name="connsiteX7" fmla="*/ 8911 w 10000"/>
              <a:gd name="connsiteY7" fmla="*/ 7265 h 10000"/>
              <a:gd name="connsiteX8" fmla="*/ 8255 w 10000"/>
              <a:gd name="connsiteY8" fmla="*/ 6713 h 10000"/>
              <a:gd name="connsiteX9" fmla="*/ 7021 w 10000"/>
              <a:gd name="connsiteY9" fmla="*/ 6333 h 10000"/>
              <a:gd name="connsiteX10" fmla="*/ 4168 w 10000"/>
              <a:gd name="connsiteY10" fmla="*/ 6225 h 10000"/>
              <a:gd name="connsiteX11" fmla="*/ 5697 w 10000"/>
              <a:gd name="connsiteY11" fmla="*/ 9999 h 10000"/>
              <a:gd name="connsiteX12" fmla="*/ 3046 w 10000"/>
              <a:gd name="connsiteY12" fmla="*/ 7029 h 10000"/>
              <a:gd name="connsiteX13" fmla="*/ 2468 w 10000"/>
              <a:gd name="connsiteY13" fmla="*/ 8747 h 10000"/>
              <a:gd name="connsiteX14" fmla="*/ 2192 w 10000"/>
              <a:gd name="connsiteY14" fmla="*/ 8613 h 10000"/>
              <a:gd name="connsiteX15" fmla="*/ 2051 w 10000"/>
              <a:gd name="connsiteY15" fmla="*/ 8537 h 10000"/>
              <a:gd name="connsiteX16" fmla="*/ 1767 w 10000"/>
              <a:gd name="connsiteY16" fmla="*/ 8403 h 10000"/>
              <a:gd name="connsiteX17" fmla="*/ 1632 w 10000"/>
              <a:gd name="connsiteY17" fmla="*/ 8337 h 10000"/>
              <a:gd name="connsiteX18" fmla="*/ 1348 w 10000"/>
              <a:gd name="connsiteY18" fmla="*/ 7705 h 10000"/>
              <a:gd name="connsiteX19" fmla="*/ 682 w 10000"/>
              <a:gd name="connsiteY19" fmla="*/ 7613 h 10000"/>
              <a:gd name="connsiteX20" fmla="*/ 54 w 10000"/>
              <a:gd name="connsiteY20" fmla="*/ 6393 h 10000"/>
              <a:gd name="connsiteX21" fmla="*/ 324 w 10000"/>
              <a:gd name="connsiteY21" fmla="*/ 3394 h 10000"/>
              <a:gd name="connsiteX22" fmla="*/ 2115 w 10000"/>
              <a:gd name="connsiteY22" fmla="*/ 2138 h 10000"/>
              <a:gd name="connsiteX23" fmla="*/ 5087 w 10000"/>
              <a:gd name="connsiteY23" fmla="*/ 1336 h 10000"/>
              <a:gd name="connsiteX24" fmla="*/ 6035 w 10000"/>
              <a:gd name="connsiteY24" fmla="*/ 961 h 10000"/>
              <a:gd name="connsiteX25" fmla="*/ 6738 w 10000"/>
              <a:gd name="connsiteY25" fmla="*/ 757 h 10000"/>
              <a:gd name="connsiteX26" fmla="*/ 6774 w 10000"/>
              <a:gd name="connsiteY26" fmla="*/ 1874 h 10000"/>
              <a:gd name="connsiteX27" fmla="*/ 7431 w 10000"/>
              <a:gd name="connsiteY27" fmla="*/ 1042 h 10000"/>
              <a:gd name="connsiteX28" fmla="*/ 7573 w 10000"/>
              <a:gd name="connsiteY28" fmla="*/ 833 h 10000"/>
              <a:gd name="connsiteX29" fmla="*/ 7716 w 10000"/>
              <a:gd name="connsiteY29" fmla="*/ 699 h 10000"/>
              <a:gd name="connsiteX30" fmla="*/ 8597 w 10000"/>
              <a:gd name="connsiteY30" fmla="*/ 0 h 10000"/>
              <a:gd name="connsiteX0" fmla="*/ 8597 w 10000"/>
              <a:gd name="connsiteY0" fmla="*/ 0 h 8749"/>
              <a:gd name="connsiteX1" fmla="*/ 9442 w 10000"/>
              <a:gd name="connsiteY1" fmla="*/ 632 h 8749"/>
              <a:gd name="connsiteX2" fmla="*/ 9726 w 10000"/>
              <a:gd name="connsiteY2" fmla="*/ 909 h 8749"/>
              <a:gd name="connsiteX3" fmla="*/ 9486 w 10000"/>
              <a:gd name="connsiteY3" fmla="*/ 7495 h 8749"/>
              <a:gd name="connsiteX4" fmla="*/ 9205 w 10000"/>
              <a:gd name="connsiteY4" fmla="*/ 7452 h 8749"/>
              <a:gd name="connsiteX5" fmla="*/ 9357 w 10000"/>
              <a:gd name="connsiteY5" fmla="*/ 7340 h 8749"/>
              <a:gd name="connsiteX6" fmla="*/ 9459 w 10000"/>
              <a:gd name="connsiteY6" fmla="*/ 7552 h 8749"/>
              <a:gd name="connsiteX7" fmla="*/ 8911 w 10000"/>
              <a:gd name="connsiteY7" fmla="*/ 7265 h 8749"/>
              <a:gd name="connsiteX8" fmla="*/ 8255 w 10000"/>
              <a:gd name="connsiteY8" fmla="*/ 6713 h 8749"/>
              <a:gd name="connsiteX9" fmla="*/ 7021 w 10000"/>
              <a:gd name="connsiteY9" fmla="*/ 6333 h 8749"/>
              <a:gd name="connsiteX10" fmla="*/ 4168 w 10000"/>
              <a:gd name="connsiteY10" fmla="*/ 6225 h 8749"/>
              <a:gd name="connsiteX11" fmla="*/ 3797 w 10000"/>
              <a:gd name="connsiteY11" fmla="*/ 7174 h 8749"/>
              <a:gd name="connsiteX12" fmla="*/ 3046 w 10000"/>
              <a:gd name="connsiteY12" fmla="*/ 7029 h 8749"/>
              <a:gd name="connsiteX13" fmla="*/ 2468 w 10000"/>
              <a:gd name="connsiteY13" fmla="*/ 8747 h 8749"/>
              <a:gd name="connsiteX14" fmla="*/ 2192 w 10000"/>
              <a:gd name="connsiteY14" fmla="*/ 8613 h 8749"/>
              <a:gd name="connsiteX15" fmla="*/ 2051 w 10000"/>
              <a:gd name="connsiteY15" fmla="*/ 8537 h 8749"/>
              <a:gd name="connsiteX16" fmla="*/ 1767 w 10000"/>
              <a:gd name="connsiteY16" fmla="*/ 8403 h 8749"/>
              <a:gd name="connsiteX17" fmla="*/ 1632 w 10000"/>
              <a:gd name="connsiteY17" fmla="*/ 8337 h 8749"/>
              <a:gd name="connsiteX18" fmla="*/ 1348 w 10000"/>
              <a:gd name="connsiteY18" fmla="*/ 7705 h 8749"/>
              <a:gd name="connsiteX19" fmla="*/ 682 w 10000"/>
              <a:gd name="connsiteY19" fmla="*/ 7613 h 8749"/>
              <a:gd name="connsiteX20" fmla="*/ 54 w 10000"/>
              <a:gd name="connsiteY20" fmla="*/ 6393 h 8749"/>
              <a:gd name="connsiteX21" fmla="*/ 324 w 10000"/>
              <a:gd name="connsiteY21" fmla="*/ 3394 h 8749"/>
              <a:gd name="connsiteX22" fmla="*/ 2115 w 10000"/>
              <a:gd name="connsiteY22" fmla="*/ 2138 h 8749"/>
              <a:gd name="connsiteX23" fmla="*/ 5087 w 10000"/>
              <a:gd name="connsiteY23" fmla="*/ 1336 h 8749"/>
              <a:gd name="connsiteX24" fmla="*/ 6035 w 10000"/>
              <a:gd name="connsiteY24" fmla="*/ 961 h 8749"/>
              <a:gd name="connsiteX25" fmla="*/ 6738 w 10000"/>
              <a:gd name="connsiteY25" fmla="*/ 757 h 8749"/>
              <a:gd name="connsiteX26" fmla="*/ 6774 w 10000"/>
              <a:gd name="connsiteY26" fmla="*/ 1874 h 8749"/>
              <a:gd name="connsiteX27" fmla="*/ 7431 w 10000"/>
              <a:gd name="connsiteY27" fmla="*/ 1042 h 8749"/>
              <a:gd name="connsiteX28" fmla="*/ 7573 w 10000"/>
              <a:gd name="connsiteY28" fmla="*/ 833 h 8749"/>
              <a:gd name="connsiteX29" fmla="*/ 7716 w 10000"/>
              <a:gd name="connsiteY29" fmla="*/ 699 h 8749"/>
              <a:gd name="connsiteX30" fmla="*/ 8597 w 10000"/>
              <a:gd name="connsiteY30" fmla="*/ 0 h 8749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6738 w 10000"/>
              <a:gd name="connsiteY25" fmla="*/ 2362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6035 w 10000"/>
              <a:gd name="connsiteY24" fmla="*/ 2595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508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497"/>
              <a:gd name="connsiteX1" fmla="*/ 9442 w 10000"/>
              <a:gd name="connsiteY1" fmla="*/ 2219 h 11497"/>
              <a:gd name="connsiteX2" fmla="*/ 9726 w 10000"/>
              <a:gd name="connsiteY2" fmla="*/ 2536 h 11497"/>
              <a:gd name="connsiteX3" fmla="*/ 9486 w 10000"/>
              <a:gd name="connsiteY3" fmla="*/ 10064 h 11497"/>
              <a:gd name="connsiteX4" fmla="*/ 9205 w 10000"/>
              <a:gd name="connsiteY4" fmla="*/ 10015 h 11497"/>
              <a:gd name="connsiteX5" fmla="*/ 9357 w 10000"/>
              <a:gd name="connsiteY5" fmla="*/ 9887 h 11497"/>
              <a:gd name="connsiteX6" fmla="*/ 9459 w 10000"/>
              <a:gd name="connsiteY6" fmla="*/ 10129 h 11497"/>
              <a:gd name="connsiteX7" fmla="*/ 8911 w 10000"/>
              <a:gd name="connsiteY7" fmla="*/ 9801 h 11497"/>
              <a:gd name="connsiteX8" fmla="*/ 8255 w 10000"/>
              <a:gd name="connsiteY8" fmla="*/ 9170 h 11497"/>
              <a:gd name="connsiteX9" fmla="*/ 7021 w 10000"/>
              <a:gd name="connsiteY9" fmla="*/ 8736 h 11497"/>
              <a:gd name="connsiteX10" fmla="*/ 4168 w 10000"/>
              <a:gd name="connsiteY10" fmla="*/ 8612 h 11497"/>
              <a:gd name="connsiteX11" fmla="*/ 3797 w 10000"/>
              <a:gd name="connsiteY11" fmla="*/ 9697 h 11497"/>
              <a:gd name="connsiteX12" fmla="*/ 3046 w 10000"/>
              <a:gd name="connsiteY12" fmla="*/ 9531 h 11497"/>
              <a:gd name="connsiteX13" fmla="*/ 2468 w 10000"/>
              <a:gd name="connsiteY13" fmla="*/ 11495 h 11497"/>
              <a:gd name="connsiteX14" fmla="*/ 2192 w 10000"/>
              <a:gd name="connsiteY14" fmla="*/ 11342 h 11497"/>
              <a:gd name="connsiteX15" fmla="*/ 2051 w 10000"/>
              <a:gd name="connsiteY15" fmla="*/ 11255 h 11497"/>
              <a:gd name="connsiteX16" fmla="*/ 1767 w 10000"/>
              <a:gd name="connsiteY16" fmla="*/ 11102 h 11497"/>
              <a:gd name="connsiteX17" fmla="*/ 1632 w 10000"/>
              <a:gd name="connsiteY17" fmla="*/ 11026 h 11497"/>
              <a:gd name="connsiteX18" fmla="*/ 1348 w 10000"/>
              <a:gd name="connsiteY18" fmla="*/ 10304 h 11497"/>
              <a:gd name="connsiteX19" fmla="*/ 682 w 10000"/>
              <a:gd name="connsiteY19" fmla="*/ 10199 h 11497"/>
              <a:gd name="connsiteX20" fmla="*/ 54 w 10000"/>
              <a:gd name="connsiteY20" fmla="*/ 8804 h 11497"/>
              <a:gd name="connsiteX21" fmla="*/ 324 w 10000"/>
              <a:gd name="connsiteY21" fmla="*/ 5376 h 11497"/>
              <a:gd name="connsiteX22" fmla="*/ 2115 w 10000"/>
              <a:gd name="connsiteY22" fmla="*/ 3941 h 11497"/>
              <a:gd name="connsiteX23" fmla="*/ 3947 w 10000"/>
              <a:gd name="connsiteY23" fmla="*/ 3024 h 11497"/>
              <a:gd name="connsiteX24" fmla="*/ 4230 w 10000"/>
              <a:gd name="connsiteY24" fmla="*/ 1997 h 11497"/>
              <a:gd name="connsiteX25" fmla="*/ 4838 w 10000"/>
              <a:gd name="connsiteY25" fmla="*/ 448 h 11497"/>
              <a:gd name="connsiteX26" fmla="*/ 6679 w 10000"/>
              <a:gd name="connsiteY26" fmla="*/ 51 h 11497"/>
              <a:gd name="connsiteX27" fmla="*/ 7431 w 10000"/>
              <a:gd name="connsiteY27" fmla="*/ 2688 h 11497"/>
              <a:gd name="connsiteX28" fmla="*/ 7573 w 10000"/>
              <a:gd name="connsiteY28" fmla="*/ 2449 h 11497"/>
              <a:gd name="connsiteX29" fmla="*/ 7716 w 10000"/>
              <a:gd name="connsiteY29" fmla="*/ 2296 h 11497"/>
              <a:gd name="connsiteX30" fmla="*/ 8597 w 10000"/>
              <a:gd name="connsiteY30" fmla="*/ 1497 h 11497"/>
              <a:gd name="connsiteX0" fmla="*/ 8597 w 10000"/>
              <a:gd name="connsiteY0" fmla="*/ 1497 h 11504"/>
              <a:gd name="connsiteX1" fmla="*/ 9442 w 10000"/>
              <a:gd name="connsiteY1" fmla="*/ 2219 h 11504"/>
              <a:gd name="connsiteX2" fmla="*/ 9726 w 10000"/>
              <a:gd name="connsiteY2" fmla="*/ 2536 h 11504"/>
              <a:gd name="connsiteX3" fmla="*/ 9486 w 10000"/>
              <a:gd name="connsiteY3" fmla="*/ 10064 h 11504"/>
              <a:gd name="connsiteX4" fmla="*/ 9205 w 10000"/>
              <a:gd name="connsiteY4" fmla="*/ 10015 h 11504"/>
              <a:gd name="connsiteX5" fmla="*/ 9357 w 10000"/>
              <a:gd name="connsiteY5" fmla="*/ 9887 h 11504"/>
              <a:gd name="connsiteX6" fmla="*/ 9459 w 10000"/>
              <a:gd name="connsiteY6" fmla="*/ 10129 h 11504"/>
              <a:gd name="connsiteX7" fmla="*/ 8911 w 10000"/>
              <a:gd name="connsiteY7" fmla="*/ 9801 h 11504"/>
              <a:gd name="connsiteX8" fmla="*/ 8255 w 10000"/>
              <a:gd name="connsiteY8" fmla="*/ 9170 h 11504"/>
              <a:gd name="connsiteX9" fmla="*/ 7021 w 10000"/>
              <a:gd name="connsiteY9" fmla="*/ 8736 h 11504"/>
              <a:gd name="connsiteX10" fmla="*/ 4168 w 10000"/>
              <a:gd name="connsiteY10" fmla="*/ 8612 h 11504"/>
              <a:gd name="connsiteX11" fmla="*/ 3797 w 10000"/>
              <a:gd name="connsiteY11" fmla="*/ 9697 h 11504"/>
              <a:gd name="connsiteX12" fmla="*/ 4693 w 10000"/>
              <a:gd name="connsiteY12" fmla="*/ 10883 h 11504"/>
              <a:gd name="connsiteX13" fmla="*/ 2468 w 10000"/>
              <a:gd name="connsiteY13" fmla="*/ 11495 h 11504"/>
              <a:gd name="connsiteX14" fmla="*/ 2192 w 10000"/>
              <a:gd name="connsiteY14" fmla="*/ 11342 h 11504"/>
              <a:gd name="connsiteX15" fmla="*/ 2051 w 10000"/>
              <a:gd name="connsiteY15" fmla="*/ 11255 h 11504"/>
              <a:gd name="connsiteX16" fmla="*/ 1767 w 10000"/>
              <a:gd name="connsiteY16" fmla="*/ 11102 h 11504"/>
              <a:gd name="connsiteX17" fmla="*/ 1632 w 10000"/>
              <a:gd name="connsiteY17" fmla="*/ 11026 h 11504"/>
              <a:gd name="connsiteX18" fmla="*/ 1348 w 10000"/>
              <a:gd name="connsiteY18" fmla="*/ 10304 h 11504"/>
              <a:gd name="connsiteX19" fmla="*/ 682 w 10000"/>
              <a:gd name="connsiteY19" fmla="*/ 10199 h 11504"/>
              <a:gd name="connsiteX20" fmla="*/ 54 w 10000"/>
              <a:gd name="connsiteY20" fmla="*/ 8804 h 11504"/>
              <a:gd name="connsiteX21" fmla="*/ 324 w 10000"/>
              <a:gd name="connsiteY21" fmla="*/ 5376 h 11504"/>
              <a:gd name="connsiteX22" fmla="*/ 2115 w 10000"/>
              <a:gd name="connsiteY22" fmla="*/ 3941 h 11504"/>
              <a:gd name="connsiteX23" fmla="*/ 3947 w 10000"/>
              <a:gd name="connsiteY23" fmla="*/ 3024 h 11504"/>
              <a:gd name="connsiteX24" fmla="*/ 4230 w 10000"/>
              <a:gd name="connsiteY24" fmla="*/ 1997 h 11504"/>
              <a:gd name="connsiteX25" fmla="*/ 4838 w 10000"/>
              <a:gd name="connsiteY25" fmla="*/ 448 h 11504"/>
              <a:gd name="connsiteX26" fmla="*/ 6679 w 10000"/>
              <a:gd name="connsiteY26" fmla="*/ 51 h 11504"/>
              <a:gd name="connsiteX27" fmla="*/ 7431 w 10000"/>
              <a:gd name="connsiteY27" fmla="*/ 2688 h 11504"/>
              <a:gd name="connsiteX28" fmla="*/ 7573 w 10000"/>
              <a:gd name="connsiteY28" fmla="*/ 2449 h 11504"/>
              <a:gd name="connsiteX29" fmla="*/ 7716 w 10000"/>
              <a:gd name="connsiteY29" fmla="*/ 2296 h 11504"/>
              <a:gd name="connsiteX30" fmla="*/ 8597 w 10000"/>
              <a:gd name="connsiteY30" fmla="*/ 1497 h 11504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7021 w 10000"/>
              <a:gd name="connsiteY9" fmla="*/ 8736 h 11502"/>
              <a:gd name="connsiteX10" fmla="*/ 4168 w 10000"/>
              <a:gd name="connsiteY10" fmla="*/ 8612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7021 w 10000"/>
              <a:gd name="connsiteY9" fmla="*/ 8736 h 11502"/>
              <a:gd name="connsiteX10" fmla="*/ 7767 w 10000"/>
              <a:gd name="connsiteY10" fmla="*/ 9879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597 w 10000"/>
              <a:gd name="connsiteY0" fmla="*/ 1497 h 11502"/>
              <a:gd name="connsiteX1" fmla="*/ 9442 w 10000"/>
              <a:gd name="connsiteY1" fmla="*/ 2219 h 11502"/>
              <a:gd name="connsiteX2" fmla="*/ 9726 w 10000"/>
              <a:gd name="connsiteY2" fmla="*/ 2536 h 11502"/>
              <a:gd name="connsiteX3" fmla="*/ 9486 w 10000"/>
              <a:gd name="connsiteY3" fmla="*/ 10064 h 11502"/>
              <a:gd name="connsiteX4" fmla="*/ 9205 w 10000"/>
              <a:gd name="connsiteY4" fmla="*/ 10015 h 11502"/>
              <a:gd name="connsiteX5" fmla="*/ 9357 w 10000"/>
              <a:gd name="connsiteY5" fmla="*/ 9887 h 11502"/>
              <a:gd name="connsiteX6" fmla="*/ 9459 w 10000"/>
              <a:gd name="connsiteY6" fmla="*/ 10129 h 11502"/>
              <a:gd name="connsiteX7" fmla="*/ 8911 w 10000"/>
              <a:gd name="connsiteY7" fmla="*/ 9801 h 11502"/>
              <a:gd name="connsiteX8" fmla="*/ 8255 w 10000"/>
              <a:gd name="connsiteY8" fmla="*/ 9170 h 11502"/>
              <a:gd name="connsiteX9" fmla="*/ 8546 w 10000"/>
              <a:gd name="connsiteY9" fmla="*/ 10257 h 11502"/>
              <a:gd name="connsiteX10" fmla="*/ 7767 w 10000"/>
              <a:gd name="connsiteY10" fmla="*/ 9879 h 11502"/>
              <a:gd name="connsiteX11" fmla="*/ 6603 w 10000"/>
              <a:gd name="connsiteY11" fmla="*/ 10542 h 11502"/>
              <a:gd name="connsiteX12" fmla="*/ 4693 w 10000"/>
              <a:gd name="connsiteY12" fmla="*/ 10883 h 11502"/>
              <a:gd name="connsiteX13" fmla="*/ 2468 w 10000"/>
              <a:gd name="connsiteY13" fmla="*/ 11495 h 11502"/>
              <a:gd name="connsiteX14" fmla="*/ 2192 w 10000"/>
              <a:gd name="connsiteY14" fmla="*/ 11342 h 11502"/>
              <a:gd name="connsiteX15" fmla="*/ 2051 w 10000"/>
              <a:gd name="connsiteY15" fmla="*/ 11255 h 11502"/>
              <a:gd name="connsiteX16" fmla="*/ 1767 w 10000"/>
              <a:gd name="connsiteY16" fmla="*/ 11102 h 11502"/>
              <a:gd name="connsiteX17" fmla="*/ 1632 w 10000"/>
              <a:gd name="connsiteY17" fmla="*/ 11026 h 11502"/>
              <a:gd name="connsiteX18" fmla="*/ 1348 w 10000"/>
              <a:gd name="connsiteY18" fmla="*/ 10304 h 11502"/>
              <a:gd name="connsiteX19" fmla="*/ 682 w 10000"/>
              <a:gd name="connsiteY19" fmla="*/ 10199 h 11502"/>
              <a:gd name="connsiteX20" fmla="*/ 54 w 10000"/>
              <a:gd name="connsiteY20" fmla="*/ 8804 h 11502"/>
              <a:gd name="connsiteX21" fmla="*/ 324 w 10000"/>
              <a:gd name="connsiteY21" fmla="*/ 5376 h 11502"/>
              <a:gd name="connsiteX22" fmla="*/ 2115 w 10000"/>
              <a:gd name="connsiteY22" fmla="*/ 3941 h 11502"/>
              <a:gd name="connsiteX23" fmla="*/ 3947 w 10000"/>
              <a:gd name="connsiteY23" fmla="*/ 3024 h 11502"/>
              <a:gd name="connsiteX24" fmla="*/ 4230 w 10000"/>
              <a:gd name="connsiteY24" fmla="*/ 1997 h 11502"/>
              <a:gd name="connsiteX25" fmla="*/ 4838 w 10000"/>
              <a:gd name="connsiteY25" fmla="*/ 448 h 11502"/>
              <a:gd name="connsiteX26" fmla="*/ 6679 w 10000"/>
              <a:gd name="connsiteY26" fmla="*/ 51 h 11502"/>
              <a:gd name="connsiteX27" fmla="*/ 7431 w 10000"/>
              <a:gd name="connsiteY27" fmla="*/ 2688 h 11502"/>
              <a:gd name="connsiteX28" fmla="*/ 7573 w 10000"/>
              <a:gd name="connsiteY28" fmla="*/ 2449 h 11502"/>
              <a:gd name="connsiteX29" fmla="*/ 7716 w 10000"/>
              <a:gd name="connsiteY29" fmla="*/ 2296 h 11502"/>
              <a:gd name="connsiteX30" fmla="*/ 8597 w 10000"/>
              <a:gd name="connsiteY30" fmla="*/ 1497 h 11502"/>
              <a:gd name="connsiteX0" fmla="*/ 8613 w 10016"/>
              <a:gd name="connsiteY0" fmla="*/ 1497 h 11502"/>
              <a:gd name="connsiteX1" fmla="*/ 9458 w 10016"/>
              <a:gd name="connsiteY1" fmla="*/ 2219 h 11502"/>
              <a:gd name="connsiteX2" fmla="*/ 9742 w 10016"/>
              <a:gd name="connsiteY2" fmla="*/ 2536 h 11502"/>
              <a:gd name="connsiteX3" fmla="*/ 9502 w 10016"/>
              <a:gd name="connsiteY3" fmla="*/ 10064 h 11502"/>
              <a:gd name="connsiteX4" fmla="*/ 9221 w 10016"/>
              <a:gd name="connsiteY4" fmla="*/ 10015 h 11502"/>
              <a:gd name="connsiteX5" fmla="*/ 9373 w 10016"/>
              <a:gd name="connsiteY5" fmla="*/ 9887 h 11502"/>
              <a:gd name="connsiteX6" fmla="*/ 9475 w 10016"/>
              <a:gd name="connsiteY6" fmla="*/ 10129 h 11502"/>
              <a:gd name="connsiteX7" fmla="*/ 8927 w 10016"/>
              <a:gd name="connsiteY7" fmla="*/ 9801 h 11502"/>
              <a:gd name="connsiteX8" fmla="*/ 8271 w 10016"/>
              <a:gd name="connsiteY8" fmla="*/ 9170 h 11502"/>
              <a:gd name="connsiteX9" fmla="*/ 8562 w 10016"/>
              <a:gd name="connsiteY9" fmla="*/ 10257 h 11502"/>
              <a:gd name="connsiteX10" fmla="*/ 7783 w 10016"/>
              <a:gd name="connsiteY10" fmla="*/ 9879 h 11502"/>
              <a:gd name="connsiteX11" fmla="*/ 6619 w 10016"/>
              <a:gd name="connsiteY11" fmla="*/ 10542 h 11502"/>
              <a:gd name="connsiteX12" fmla="*/ 4709 w 10016"/>
              <a:gd name="connsiteY12" fmla="*/ 10883 h 11502"/>
              <a:gd name="connsiteX13" fmla="*/ 2484 w 10016"/>
              <a:gd name="connsiteY13" fmla="*/ 11495 h 11502"/>
              <a:gd name="connsiteX14" fmla="*/ 2208 w 10016"/>
              <a:gd name="connsiteY14" fmla="*/ 11342 h 11502"/>
              <a:gd name="connsiteX15" fmla="*/ 2067 w 10016"/>
              <a:gd name="connsiteY15" fmla="*/ 11255 h 11502"/>
              <a:gd name="connsiteX16" fmla="*/ 1783 w 10016"/>
              <a:gd name="connsiteY16" fmla="*/ 11102 h 11502"/>
              <a:gd name="connsiteX17" fmla="*/ 1648 w 10016"/>
              <a:gd name="connsiteY17" fmla="*/ 11026 h 11502"/>
              <a:gd name="connsiteX18" fmla="*/ 2645 w 10016"/>
              <a:gd name="connsiteY18" fmla="*/ 9121 h 11502"/>
              <a:gd name="connsiteX19" fmla="*/ 698 w 10016"/>
              <a:gd name="connsiteY19" fmla="*/ 10199 h 11502"/>
              <a:gd name="connsiteX20" fmla="*/ 70 w 10016"/>
              <a:gd name="connsiteY20" fmla="*/ 8804 h 11502"/>
              <a:gd name="connsiteX21" fmla="*/ 340 w 10016"/>
              <a:gd name="connsiteY21" fmla="*/ 5376 h 11502"/>
              <a:gd name="connsiteX22" fmla="*/ 2131 w 10016"/>
              <a:gd name="connsiteY22" fmla="*/ 3941 h 11502"/>
              <a:gd name="connsiteX23" fmla="*/ 3963 w 10016"/>
              <a:gd name="connsiteY23" fmla="*/ 3024 h 11502"/>
              <a:gd name="connsiteX24" fmla="*/ 4246 w 10016"/>
              <a:gd name="connsiteY24" fmla="*/ 1997 h 11502"/>
              <a:gd name="connsiteX25" fmla="*/ 4854 w 10016"/>
              <a:gd name="connsiteY25" fmla="*/ 448 h 11502"/>
              <a:gd name="connsiteX26" fmla="*/ 6695 w 10016"/>
              <a:gd name="connsiteY26" fmla="*/ 51 h 11502"/>
              <a:gd name="connsiteX27" fmla="*/ 7447 w 10016"/>
              <a:gd name="connsiteY27" fmla="*/ 2688 h 11502"/>
              <a:gd name="connsiteX28" fmla="*/ 7589 w 10016"/>
              <a:gd name="connsiteY28" fmla="*/ 2449 h 11502"/>
              <a:gd name="connsiteX29" fmla="*/ 7732 w 10016"/>
              <a:gd name="connsiteY29" fmla="*/ 2296 h 11502"/>
              <a:gd name="connsiteX30" fmla="*/ 8613 w 10016"/>
              <a:gd name="connsiteY30" fmla="*/ 1497 h 11502"/>
              <a:gd name="connsiteX0" fmla="*/ 8559 w 9962"/>
              <a:gd name="connsiteY0" fmla="*/ 1497 h 11502"/>
              <a:gd name="connsiteX1" fmla="*/ 9404 w 9962"/>
              <a:gd name="connsiteY1" fmla="*/ 2219 h 11502"/>
              <a:gd name="connsiteX2" fmla="*/ 9688 w 9962"/>
              <a:gd name="connsiteY2" fmla="*/ 2536 h 11502"/>
              <a:gd name="connsiteX3" fmla="*/ 9448 w 9962"/>
              <a:gd name="connsiteY3" fmla="*/ 10064 h 11502"/>
              <a:gd name="connsiteX4" fmla="*/ 9167 w 9962"/>
              <a:gd name="connsiteY4" fmla="*/ 10015 h 11502"/>
              <a:gd name="connsiteX5" fmla="*/ 9319 w 9962"/>
              <a:gd name="connsiteY5" fmla="*/ 9887 h 11502"/>
              <a:gd name="connsiteX6" fmla="*/ 9421 w 9962"/>
              <a:gd name="connsiteY6" fmla="*/ 10129 h 11502"/>
              <a:gd name="connsiteX7" fmla="*/ 8873 w 9962"/>
              <a:gd name="connsiteY7" fmla="*/ 9801 h 11502"/>
              <a:gd name="connsiteX8" fmla="*/ 8217 w 9962"/>
              <a:gd name="connsiteY8" fmla="*/ 9170 h 11502"/>
              <a:gd name="connsiteX9" fmla="*/ 8508 w 9962"/>
              <a:gd name="connsiteY9" fmla="*/ 10257 h 11502"/>
              <a:gd name="connsiteX10" fmla="*/ 7729 w 9962"/>
              <a:gd name="connsiteY10" fmla="*/ 9879 h 11502"/>
              <a:gd name="connsiteX11" fmla="*/ 6565 w 9962"/>
              <a:gd name="connsiteY11" fmla="*/ 10542 h 11502"/>
              <a:gd name="connsiteX12" fmla="*/ 4655 w 9962"/>
              <a:gd name="connsiteY12" fmla="*/ 10883 h 11502"/>
              <a:gd name="connsiteX13" fmla="*/ 2430 w 9962"/>
              <a:gd name="connsiteY13" fmla="*/ 11495 h 11502"/>
              <a:gd name="connsiteX14" fmla="*/ 2154 w 9962"/>
              <a:gd name="connsiteY14" fmla="*/ 11342 h 11502"/>
              <a:gd name="connsiteX15" fmla="*/ 2013 w 9962"/>
              <a:gd name="connsiteY15" fmla="*/ 11255 h 11502"/>
              <a:gd name="connsiteX16" fmla="*/ 1729 w 9962"/>
              <a:gd name="connsiteY16" fmla="*/ 11102 h 11502"/>
              <a:gd name="connsiteX17" fmla="*/ 1594 w 9962"/>
              <a:gd name="connsiteY17" fmla="*/ 11026 h 11502"/>
              <a:gd name="connsiteX18" fmla="*/ 2591 w 9962"/>
              <a:gd name="connsiteY18" fmla="*/ 9121 h 11502"/>
              <a:gd name="connsiteX19" fmla="*/ 2962 w 9962"/>
              <a:gd name="connsiteY19" fmla="*/ 6482 h 11502"/>
              <a:gd name="connsiteX20" fmla="*/ 16 w 9962"/>
              <a:gd name="connsiteY20" fmla="*/ 8804 h 11502"/>
              <a:gd name="connsiteX21" fmla="*/ 286 w 9962"/>
              <a:gd name="connsiteY21" fmla="*/ 5376 h 11502"/>
              <a:gd name="connsiteX22" fmla="*/ 2077 w 9962"/>
              <a:gd name="connsiteY22" fmla="*/ 3941 h 11502"/>
              <a:gd name="connsiteX23" fmla="*/ 3909 w 9962"/>
              <a:gd name="connsiteY23" fmla="*/ 3024 h 11502"/>
              <a:gd name="connsiteX24" fmla="*/ 4192 w 9962"/>
              <a:gd name="connsiteY24" fmla="*/ 1997 h 11502"/>
              <a:gd name="connsiteX25" fmla="*/ 4800 w 9962"/>
              <a:gd name="connsiteY25" fmla="*/ 448 h 11502"/>
              <a:gd name="connsiteX26" fmla="*/ 6641 w 9962"/>
              <a:gd name="connsiteY26" fmla="*/ 51 h 11502"/>
              <a:gd name="connsiteX27" fmla="*/ 7393 w 9962"/>
              <a:gd name="connsiteY27" fmla="*/ 2688 h 11502"/>
              <a:gd name="connsiteX28" fmla="*/ 7535 w 9962"/>
              <a:gd name="connsiteY28" fmla="*/ 2449 h 11502"/>
              <a:gd name="connsiteX29" fmla="*/ 7678 w 9962"/>
              <a:gd name="connsiteY29" fmla="*/ 2296 h 11502"/>
              <a:gd name="connsiteX30" fmla="*/ 8559 w 9962"/>
              <a:gd name="connsiteY30" fmla="*/ 1497 h 11502"/>
              <a:gd name="connsiteX0" fmla="*/ 8347 w 9755"/>
              <a:gd name="connsiteY0" fmla="*/ 1302 h 10000"/>
              <a:gd name="connsiteX1" fmla="*/ 9195 w 9755"/>
              <a:gd name="connsiteY1" fmla="*/ 1929 h 10000"/>
              <a:gd name="connsiteX2" fmla="*/ 9480 w 9755"/>
              <a:gd name="connsiteY2" fmla="*/ 2205 h 10000"/>
              <a:gd name="connsiteX3" fmla="*/ 9239 w 9755"/>
              <a:gd name="connsiteY3" fmla="*/ 8750 h 10000"/>
              <a:gd name="connsiteX4" fmla="*/ 8957 w 9755"/>
              <a:gd name="connsiteY4" fmla="*/ 8707 h 10000"/>
              <a:gd name="connsiteX5" fmla="*/ 9110 w 9755"/>
              <a:gd name="connsiteY5" fmla="*/ 8596 h 10000"/>
              <a:gd name="connsiteX6" fmla="*/ 9212 w 9755"/>
              <a:gd name="connsiteY6" fmla="*/ 8806 h 10000"/>
              <a:gd name="connsiteX7" fmla="*/ 8662 w 9755"/>
              <a:gd name="connsiteY7" fmla="*/ 8521 h 10000"/>
              <a:gd name="connsiteX8" fmla="*/ 8003 w 9755"/>
              <a:gd name="connsiteY8" fmla="*/ 7973 h 10000"/>
              <a:gd name="connsiteX9" fmla="*/ 8295 w 9755"/>
              <a:gd name="connsiteY9" fmla="*/ 8918 h 10000"/>
              <a:gd name="connsiteX10" fmla="*/ 7513 w 9755"/>
              <a:gd name="connsiteY10" fmla="*/ 8589 h 10000"/>
              <a:gd name="connsiteX11" fmla="*/ 6345 w 9755"/>
              <a:gd name="connsiteY11" fmla="*/ 9165 h 10000"/>
              <a:gd name="connsiteX12" fmla="*/ 4428 w 9755"/>
              <a:gd name="connsiteY12" fmla="*/ 9462 h 10000"/>
              <a:gd name="connsiteX13" fmla="*/ 2194 w 9755"/>
              <a:gd name="connsiteY13" fmla="*/ 9994 h 10000"/>
              <a:gd name="connsiteX14" fmla="*/ 1917 w 9755"/>
              <a:gd name="connsiteY14" fmla="*/ 9861 h 10000"/>
              <a:gd name="connsiteX15" fmla="*/ 1776 w 9755"/>
              <a:gd name="connsiteY15" fmla="*/ 9785 h 10000"/>
              <a:gd name="connsiteX16" fmla="*/ 1491 w 9755"/>
              <a:gd name="connsiteY16" fmla="*/ 9652 h 10000"/>
              <a:gd name="connsiteX17" fmla="*/ 1355 w 9755"/>
              <a:gd name="connsiteY17" fmla="*/ 9586 h 10000"/>
              <a:gd name="connsiteX18" fmla="*/ 2356 w 9755"/>
              <a:gd name="connsiteY18" fmla="*/ 7930 h 10000"/>
              <a:gd name="connsiteX19" fmla="*/ 2728 w 9755"/>
              <a:gd name="connsiteY19" fmla="*/ 5636 h 10000"/>
              <a:gd name="connsiteX20" fmla="*/ 3384 w 9755"/>
              <a:gd name="connsiteY20" fmla="*/ 4202 h 10000"/>
              <a:gd name="connsiteX21" fmla="*/ 42 w 9755"/>
              <a:gd name="connsiteY21" fmla="*/ 4674 h 10000"/>
              <a:gd name="connsiteX22" fmla="*/ 1840 w 9755"/>
              <a:gd name="connsiteY22" fmla="*/ 3426 h 10000"/>
              <a:gd name="connsiteX23" fmla="*/ 3679 w 9755"/>
              <a:gd name="connsiteY23" fmla="*/ 2629 h 10000"/>
              <a:gd name="connsiteX24" fmla="*/ 3963 w 9755"/>
              <a:gd name="connsiteY24" fmla="*/ 1736 h 10000"/>
              <a:gd name="connsiteX25" fmla="*/ 4573 w 9755"/>
              <a:gd name="connsiteY25" fmla="*/ 389 h 10000"/>
              <a:gd name="connsiteX26" fmla="*/ 6421 w 9755"/>
              <a:gd name="connsiteY26" fmla="*/ 44 h 10000"/>
              <a:gd name="connsiteX27" fmla="*/ 7176 w 9755"/>
              <a:gd name="connsiteY27" fmla="*/ 2337 h 10000"/>
              <a:gd name="connsiteX28" fmla="*/ 7319 w 9755"/>
              <a:gd name="connsiteY28" fmla="*/ 2129 h 10000"/>
              <a:gd name="connsiteX29" fmla="*/ 7462 w 9755"/>
              <a:gd name="connsiteY29" fmla="*/ 1996 h 10000"/>
              <a:gd name="connsiteX30" fmla="*/ 8347 w 9755"/>
              <a:gd name="connsiteY30" fmla="*/ 1302 h 10000"/>
              <a:gd name="connsiteX0" fmla="*/ 7216 w 8659"/>
              <a:gd name="connsiteY0" fmla="*/ 1302 h 10000"/>
              <a:gd name="connsiteX1" fmla="*/ 8085 w 8659"/>
              <a:gd name="connsiteY1" fmla="*/ 1929 h 10000"/>
              <a:gd name="connsiteX2" fmla="*/ 8377 w 8659"/>
              <a:gd name="connsiteY2" fmla="*/ 2205 h 10000"/>
              <a:gd name="connsiteX3" fmla="*/ 8130 w 8659"/>
              <a:gd name="connsiteY3" fmla="*/ 8750 h 10000"/>
              <a:gd name="connsiteX4" fmla="*/ 7841 w 8659"/>
              <a:gd name="connsiteY4" fmla="*/ 8707 h 10000"/>
              <a:gd name="connsiteX5" fmla="*/ 7998 w 8659"/>
              <a:gd name="connsiteY5" fmla="*/ 8596 h 10000"/>
              <a:gd name="connsiteX6" fmla="*/ 8102 w 8659"/>
              <a:gd name="connsiteY6" fmla="*/ 8806 h 10000"/>
              <a:gd name="connsiteX7" fmla="*/ 7539 w 8659"/>
              <a:gd name="connsiteY7" fmla="*/ 8521 h 10000"/>
              <a:gd name="connsiteX8" fmla="*/ 6863 w 8659"/>
              <a:gd name="connsiteY8" fmla="*/ 7973 h 10000"/>
              <a:gd name="connsiteX9" fmla="*/ 7162 w 8659"/>
              <a:gd name="connsiteY9" fmla="*/ 8918 h 10000"/>
              <a:gd name="connsiteX10" fmla="*/ 6361 w 8659"/>
              <a:gd name="connsiteY10" fmla="*/ 8589 h 10000"/>
              <a:gd name="connsiteX11" fmla="*/ 5163 w 8659"/>
              <a:gd name="connsiteY11" fmla="*/ 9165 h 10000"/>
              <a:gd name="connsiteX12" fmla="*/ 3198 w 8659"/>
              <a:gd name="connsiteY12" fmla="*/ 9462 h 10000"/>
              <a:gd name="connsiteX13" fmla="*/ 908 w 8659"/>
              <a:gd name="connsiteY13" fmla="*/ 9994 h 10000"/>
              <a:gd name="connsiteX14" fmla="*/ 624 w 8659"/>
              <a:gd name="connsiteY14" fmla="*/ 9861 h 10000"/>
              <a:gd name="connsiteX15" fmla="*/ 480 w 8659"/>
              <a:gd name="connsiteY15" fmla="*/ 9785 h 10000"/>
              <a:gd name="connsiteX16" fmla="*/ 187 w 8659"/>
              <a:gd name="connsiteY16" fmla="*/ 9652 h 10000"/>
              <a:gd name="connsiteX17" fmla="*/ 48 w 8659"/>
              <a:gd name="connsiteY17" fmla="*/ 9586 h 10000"/>
              <a:gd name="connsiteX18" fmla="*/ 1074 w 8659"/>
              <a:gd name="connsiteY18" fmla="*/ 7930 h 10000"/>
              <a:gd name="connsiteX19" fmla="*/ 1456 w 8659"/>
              <a:gd name="connsiteY19" fmla="*/ 5636 h 10000"/>
              <a:gd name="connsiteX20" fmla="*/ 2128 w 8659"/>
              <a:gd name="connsiteY20" fmla="*/ 4202 h 10000"/>
              <a:gd name="connsiteX21" fmla="*/ 2720 w 8659"/>
              <a:gd name="connsiteY21" fmla="*/ 3132 h 10000"/>
              <a:gd name="connsiteX22" fmla="*/ 545 w 8659"/>
              <a:gd name="connsiteY22" fmla="*/ 3426 h 10000"/>
              <a:gd name="connsiteX23" fmla="*/ 2430 w 8659"/>
              <a:gd name="connsiteY23" fmla="*/ 2629 h 10000"/>
              <a:gd name="connsiteX24" fmla="*/ 2722 w 8659"/>
              <a:gd name="connsiteY24" fmla="*/ 1736 h 10000"/>
              <a:gd name="connsiteX25" fmla="*/ 3347 w 8659"/>
              <a:gd name="connsiteY25" fmla="*/ 389 h 10000"/>
              <a:gd name="connsiteX26" fmla="*/ 5241 w 8659"/>
              <a:gd name="connsiteY26" fmla="*/ 44 h 10000"/>
              <a:gd name="connsiteX27" fmla="*/ 6015 w 8659"/>
              <a:gd name="connsiteY27" fmla="*/ 2337 h 10000"/>
              <a:gd name="connsiteX28" fmla="*/ 6162 w 8659"/>
              <a:gd name="connsiteY28" fmla="*/ 2129 h 10000"/>
              <a:gd name="connsiteX29" fmla="*/ 6308 w 8659"/>
              <a:gd name="connsiteY29" fmla="*/ 1996 h 10000"/>
              <a:gd name="connsiteX30" fmla="*/ 7216 w 8659"/>
              <a:gd name="connsiteY30" fmla="*/ 1302 h 10000"/>
              <a:gd name="connsiteX0" fmla="*/ 8334 w 9999"/>
              <a:gd name="connsiteY0" fmla="*/ 1302 h 10000"/>
              <a:gd name="connsiteX1" fmla="*/ 9337 w 9999"/>
              <a:gd name="connsiteY1" fmla="*/ 1929 h 10000"/>
              <a:gd name="connsiteX2" fmla="*/ 9674 w 9999"/>
              <a:gd name="connsiteY2" fmla="*/ 2205 h 10000"/>
              <a:gd name="connsiteX3" fmla="*/ 9389 w 9999"/>
              <a:gd name="connsiteY3" fmla="*/ 8750 h 10000"/>
              <a:gd name="connsiteX4" fmla="*/ 9055 w 9999"/>
              <a:gd name="connsiteY4" fmla="*/ 8707 h 10000"/>
              <a:gd name="connsiteX5" fmla="*/ 9237 w 9999"/>
              <a:gd name="connsiteY5" fmla="*/ 8596 h 10000"/>
              <a:gd name="connsiteX6" fmla="*/ 9357 w 9999"/>
              <a:gd name="connsiteY6" fmla="*/ 8806 h 10000"/>
              <a:gd name="connsiteX7" fmla="*/ 8707 w 9999"/>
              <a:gd name="connsiteY7" fmla="*/ 8521 h 10000"/>
              <a:gd name="connsiteX8" fmla="*/ 7926 w 9999"/>
              <a:gd name="connsiteY8" fmla="*/ 7973 h 10000"/>
              <a:gd name="connsiteX9" fmla="*/ 8271 w 9999"/>
              <a:gd name="connsiteY9" fmla="*/ 8918 h 10000"/>
              <a:gd name="connsiteX10" fmla="*/ 7346 w 9999"/>
              <a:gd name="connsiteY10" fmla="*/ 8589 h 10000"/>
              <a:gd name="connsiteX11" fmla="*/ 5963 w 9999"/>
              <a:gd name="connsiteY11" fmla="*/ 9165 h 10000"/>
              <a:gd name="connsiteX12" fmla="*/ 3693 w 9999"/>
              <a:gd name="connsiteY12" fmla="*/ 9462 h 10000"/>
              <a:gd name="connsiteX13" fmla="*/ 1049 w 9999"/>
              <a:gd name="connsiteY13" fmla="*/ 9994 h 10000"/>
              <a:gd name="connsiteX14" fmla="*/ 721 w 9999"/>
              <a:gd name="connsiteY14" fmla="*/ 9861 h 10000"/>
              <a:gd name="connsiteX15" fmla="*/ 554 w 9999"/>
              <a:gd name="connsiteY15" fmla="*/ 9785 h 10000"/>
              <a:gd name="connsiteX16" fmla="*/ 216 w 9999"/>
              <a:gd name="connsiteY16" fmla="*/ 9652 h 10000"/>
              <a:gd name="connsiteX17" fmla="*/ 55 w 9999"/>
              <a:gd name="connsiteY17" fmla="*/ 9586 h 10000"/>
              <a:gd name="connsiteX18" fmla="*/ 1240 w 9999"/>
              <a:gd name="connsiteY18" fmla="*/ 7930 h 10000"/>
              <a:gd name="connsiteX19" fmla="*/ 1681 w 9999"/>
              <a:gd name="connsiteY19" fmla="*/ 5636 h 10000"/>
              <a:gd name="connsiteX20" fmla="*/ 2458 w 9999"/>
              <a:gd name="connsiteY20" fmla="*/ 4202 h 10000"/>
              <a:gd name="connsiteX21" fmla="*/ 3141 w 9999"/>
              <a:gd name="connsiteY21" fmla="*/ 3132 h 10000"/>
              <a:gd name="connsiteX22" fmla="*/ 629 w 9999"/>
              <a:gd name="connsiteY22" fmla="*/ 3426 h 10000"/>
              <a:gd name="connsiteX23" fmla="*/ 3434 w 9999"/>
              <a:gd name="connsiteY23" fmla="*/ 2529 h 10000"/>
              <a:gd name="connsiteX24" fmla="*/ 2806 w 9999"/>
              <a:gd name="connsiteY24" fmla="*/ 2629 h 10000"/>
              <a:gd name="connsiteX25" fmla="*/ 3144 w 9999"/>
              <a:gd name="connsiteY25" fmla="*/ 1736 h 10000"/>
              <a:gd name="connsiteX26" fmla="*/ 3865 w 9999"/>
              <a:gd name="connsiteY26" fmla="*/ 389 h 10000"/>
              <a:gd name="connsiteX27" fmla="*/ 6053 w 9999"/>
              <a:gd name="connsiteY27" fmla="*/ 44 h 10000"/>
              <a:gd name="connsiteX28" fmla="*/ 6947 w 9999"/>
              <a:gd name="connsiteY28" fmla="*/ 2337 h 10000"/>
              <a:gd name="connsiteX29" fmla="*/ 7116 w 9999"/>
              <a:gd name="connsiteY29" fmla="*/ 2129 h 10000"/>
              <a:gd name="connsiteX30" fmla="*/ 7285 w 9999"/>
              <a:gd name="connsiteY30" fmla="*/ 1996 h 10000"/>
              <a:gd name="connsiteX31" fmla="*/ 8334 w 9999"/>
              <a:gd name="connsiteY31" fmla="*/ 1302 h 10000"/>
              <a:gd name="connsiteX0" fmla="*/ 8335 w 10000"/>
              <a:gd name="connsiteY0" fmla="*/ 1302 h 10000"/>
              <a:gd name="connsiteX1" fmla="*/ 9338 w 10000"/>
              <a:gd name="connsiteY1" fmla="*/ 1929 h 10000"/>
              <a:gd name="connsiteX2" fmla="*/ 9675 w 10000"/>
              <a:gd name="connsiteY2" fmla="*/ 2205 h 10000"/>
              <a:gd name="connsiteX3" fmla="*/ 9390 w 10000"/>
              <a:gd name="connsiteY3" fmla="*/ 8750 h 10000"/>
              <a:gd name="connsiteX4" fmla="*/ 9056 w 10000"/>
              <a:gd name="connsiteY4" fmla="*/ 8707 h 10000"/>
              <a:gd name="connsiteX5" fmla="*/ 9238 w 10000"/>
              <a:gd name="connsiteY5" fmla="*/ 8596 h 10000"/>
              <a:gd name="connsiteX6" fmla="*/ 9358 w 10000"/>
              <a:gd name="connsiteY6" fmla="*/ 8806 h 10000"/>
              <a:gd name="connsiteX7" fmla="*/ 8708 w 10000"/>
              <a:gd name="connsiteY7" fmla="*/ 8521 h 10000"/>
              <a:gd name="connsiteX8" fmla="*/ 7927 w 10000"/>
              <a:gd name="connsiteY8" fmla="*/ 7973 h 10000"/>
              <a:gd name="connsiteX9" fmla="*/ 8272 w 10000"/>
              <a:gd name="connsiteY9" fmla="*/ 8918 h 10000"/>
              <a:gd name="connsiteX10" fmla="*/ 7347 w 10000"/>
              <a:gd name="connsiteY10" fmla="*/ 8589 h 10000"/>
              <a:gd name="connsiteX11" fmla="*/ 5964 w 10000"/>
              <a:gd name="connsiteY11" fmla="*/ 9165 h 10000"/>
              <a:gd name="connsiteX12" fmla="*/ 3693 w 10000"/>
              <a:gd name="connsiteY12" fmla="*/ 9462 h 10000"/>
              <a:gd name="connsiteX13" fmla="*/ 1049 w 10000"/>
              <a:gd name="connsiteY13" fmla="*/ 9994 h 10000"/>
              <a:gd name="connsiteX14" fmla="*/ 721 w 10000"/>
              <a:gd name="connsiteY14" fmla="*/ 9861 h 10000"/>
              <a:gd name="connsiteX15" fmla="*/ 554 w 10000"/>
              <a:gd name="connsiteY15" fmla="*/ 9785 h 10000"/>
              <a:gd name="connsiteX16" fmla="*/ 216 w 10000"/>
              <a:gd name="connsiteY16" fmla="*/ 9652 h 10000"/>
              <a:gd name="connsiteX17" fmla="*/ 55 w 10000"/>
              <a:gd name="connsiteY17" fmla="*/ 9586 h 10000"/>
              <a:gd name="connsiteX18" fmla="*/ 1240 w 10000"/>
              <a:gd name="connsiteY18" fmla="*/ 7930 h 10000"/>
              <a:gd name="connsiteX19" fmla="*/ 1681 w 10000"/>
              <a:gd name="connsiteY19" fmla="*/ 5636 h 10000"/>
              <a:gd name="connsiteX20" fmla="*/ 2458 w 10000"/>
              <a:gd name="connsiteY20" fmla="*/ 4202 h 10000"/>
              <a:gd name="connsiteX21" fmla="*/ 3141 w 10000"/>
              <a:gd name="connsiteY21" fmla="*/ 3132 h 10000"/>
              <a:gd name="connsiteX22" fmla="*/ 3602 w 10000"/>
              <a:gd name="connsiteY22" fmla="*/ 2838 h 10000"/>
              <a:gd name="connsiteX23" fmla="*/ 3434 w 10000"/>
              <a:gd name="connsiteY23" fmla="*/ 2529 h 10000"/>
              <a:gd name="connsiteX24" fmla="*/ 2806 w 10000"/>
              <a:gd name="connsiteY24" fmla="*/ 2629 h 10000"/>
              <a:gd name="connsiteX25" fmla="*/ 3144 w 10000"/>
              <a:gd name="connsiteY25" fmla="*/ 1736 h 10000"/>
              <a:gd name="connsiteX26" fmla="*/ 3865 w 10000"/>
              <a:gd name="connsiteY26" fmla="*/ 389 h 10000"/>
              <a:gd name="connsiteX27" fmla="*/ 6054 w 10000"/>
              <a:gd name="connsiteY27" fmla="*/ 44 h 10000"/>
              <a:gd name="connsiteX28" fmla="*/ 6948 w 10000"/>
              <a:gd name="connsiteY28" fmla="*/ 2337 h 10000"/>
              <a:gd name="connsiteX29" fmla="*/ 7117 w 10000"/>
              <a:gd name="connsiteY29" fmla="*/ 2129 h 10000"/>
              <a:gd name="connsiteX30" fmla="*/ 7286 w 10000"/>
              <a:gd name="connsiteY30" fmla="*/ 1996 h 10000"/>
              <a:gd name="connsiteX31" fmla="*/ 8335 w 10000"/>
              <a:gd name="connsiteY31" fmla="*/ 13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8335" y="1302"/>
                </a:moveTo>
                <a:cubicBezTo>
                  <a:pt x="9026" y="1422"/>
                  <a:pt x="8786" y="1478"/>
                  <a:pt x="9338" y="1929"/>
                </a:cubicBezTo>
                <a:cubicBezTo>
                  <a:pt x="9452" y="2018"/>
                  <a:pt x="9675" y="2205"/>
                  <a:pt x="9675" y="2205"/>
                </a:cubicBezTo>
                <a:cubicBezTo>
                  <a:pt x="10332" y="4640"/>
                  <a:pt x="9870" y="6600"/>
                  <a:pt x="9390" y="8750"/>
                </a:cubicBezTo>
                <a:cubicBezTo>
                  <a:pt x="9346" y="9211"/>
                  <a:pt x="9144" y="8257"/>
                  <a:pt x="9056" y="8707"/>
                </a:cubicBezTo>
                <a:cubicBezTo>
                  <a:pt x="8896" y="9502"/>
                  <a:pt x="9840" y="8122"/>
                  <a:pt x="9238" y="8596"/>
                </a:cubicBezTo>
                <a:cubicBezTo>
                  <a:pt x="9113" y="8849"/>
                  <a:pt x="9581" y="8707"/>
                  <a:pt x="9358" y="8806"/>
                </a:cubicBezTo>
                <a:cubicBezTo>
                  <a:pt x="8842" y="8784"/>
                  <a:pt x="8945" y="8659"/>
                  <a:pt x="8708" y="8521"/>
                </a:cubicBezTo>
                <a:cubicBezTo>
                  <a:pt x="8467" y="8382"/>
                  <a:pt x="8001" y="7906"/>
                  <a:pt x="7927" y="7973"/>
                </a:cubicBezTo>
                <a:cubicBezTo>
                  <a:pt x="7854" y="8039"/>
                  <a:pt x="8388" y="9004"/>
                  <a:pt x="8272" y="8918"/>
                </a:cubicBezTo>
                <a:cubicBezTo>
                  <a:pt x="8218" y="8872"/>
                  <a:pt x="7733" y="8548"/>
                  <a:pt x="7347" y="8589"/>
                </a:cubicBezTo>
                <a:cubicBezTo>
                  <a:pt x="6963" y="8630"/>
                  <a:pt x="6204" y="9255"/>
                  <a:pt x="5964" y="9165"/>
                </a:cubicBezTo>
                <a:cubicBezTo>
                  <a:pt x="5768" y="8780"/>
                  <a:pt x="4512" y="9324"/>
                  <a:pt x="3693" y="9462"/>
                </a:cubicBezTo>
                <a:cubicBezTo>
                  <a:pt x="2874" y="9600"/>
                  <a:pt x="3351" y="10059"/>
                  <a:pt x="1049" y="9994"/>
                </a:cubicBezTo>
                <a:lnTo>
                  <a:pt x="721" y="9861"/>
                </a:lnTo>
                <a:cubicBezTo>
                  <a:pt x="668" y="9840"/>
                  <a:pt x="607" y="9806"/>
                  <a:pt x="554" y="9785"/>
                </a:cubicBezTo>
                <a:lnTo>
                  <a:pt x="216" y="9652"/>
                </a:lnTo>
                <a:cubicBezTo>
                  <a:pt x="162" y="9630"/>
                  <a:pt x="-115" y="9873"/>
                  <a:pt x="55" y="9586"/>
                </a:cubicBezTo>
                <a:cubicBezTo>
                  <a:pt x="228" y="9299"/>
                  <a:pt x="1312" y="8194"/>
                  <a:pt x="1240" y="7930"/>
                </a:cubicBezTo>
                <a:cubicBezTo>
                  <a:pt x="1284" y="7170"/>
                  <a:pt x="1478" y="6257"/>
                  <a:pt x="1681" y="5636"/>
                </a:cubicBezTo>
                <a:cubicBezTo>
                  <a:pt x="1884" y="5015"/>
                  <a:pt x="2164" y="4325"/>
                  <a:pt x="2458" y="4202"/>
                </a:cubicBezTo>
                <a:cubicBezTo>
                  <a:pt x="2865" y="3861"/>
                  <a:pt x="2545" y="3176"/>
                  <a:pt x="3141" y="3132"/>
                </a:cubicBezTo>
                <a:cubicBezTo>
                  <a:pt x="3585" y="2955"/>
                  <a:pt x="3061" y="2883"/>
                  <a:pt x="3602" y="2838"/>
                </a:cubicBezTo>
                <a:cubicBezTo>
                  <a:pt x="3252" y="2848"/>
                  <a:pt x="3071" y="2662"/>
                  <a:pt x="3434" y="2529"/>
                </a:cubicBezTo>
                <a:cubicBezTo>
                  <a:pt x="3797" y="2396"/>
                  <a:pt x="2456" y="2871"/>
                  <a:pt x="2806" y="2629"/>
                </a:cubicBezTo>
                <a:cubicBezTo>
                  <a:pt x="3090" y="2408"/>
                  <a:pt x="2779" y="2021"/>
                  <a:pt x="3144" y="1736"/>
                </a:cubicBezTo>
                <a:cubicBezTo>
                  <a:pt x="3303" y="1428"/>
                  <a:pt x="3697" y="677"/>
                  <a:pt x="3865" y="389"/>
                </a:cubicBezTo>
                <a:cubicBezTo>
                  <a:pt x="4000" y="-117"/>
                  <a:pt x="5699" y="363"/>
                  <a:pt x="6054" y="44"/>
                </a:cubicBezTo>
                <a:cubicBezTo>
                  <a:pt x="6277" y="-352"/>
                  <a:pt x="6771" y="1989"/>
                  <a:pt x="6948" y="2337"/>
                </a:cubicBezTo>
                <a:cubicBezTo>
                  <a:pt x="7125" y="2685"/>
                  <a:pt x="7056" y="2193"/>
                  <a:pt x="7117" y="2129"/>
                </a:cubicBezTo>
                <a:cubicBezTo>
                  <a:pt x="7170" y="2073"/>
                  <a:pt x="7232" y="2051"/>
                  <a:pt x="7286" y="1996"/>
                </a:cubicBezTo>
                <a:cubicBezTo>
                  <a:pt x="7731" y="1501"/>
                  <a:pt x="7703" y="1302"/>
                  <a:pt x="8335" y="1302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1644" y="5613280"/>
                <a:ext cx="693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644" y="5613280"/>
                <a:ext cx="69313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7" idx="2"/>
          </p:cNvCxnSpPr>
          <p:nvPr/>
        </p:nvCxnSpPr>
        <p:spPr>
          <a:xfrm flipV="1">
            <a:off x="3571048" y="4469520"/>
            <a:ext cx="548187" cy="2518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27"/>
          </p:cNvCxnSpPr>
          <p:nvPr/>
        </p:nvCxnSpPr>
        <p:spPr>
          <a:xfrm>
            <a:off x="9168355" y="4584767"/>
            <a:ext cx="40832" cy="49712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284791" y="2893672"/>
            <a:ext cx="5604383" cy="384279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35753" y="2777924"/>
            <a:ext cx="3393151" cy="408007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5" idx="11"/>
            <a:endCxn id="6" idx="26"/>
          </p:cNvCxnSpPr>
          <p:nvPr/>
        </p:nvCxnSpPr>
        <p:spPr>
          <a:xfrm>
            <a:off x="4813343" y="4879721"/>
            <a:ext cx="20" cy="48685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67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Borůvka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connected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connected components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safe edge for the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Running Time:</a:t>
                </a:r>
              </a:p>
              <a:p>
                <a:pPr lvl="1"/>
                <a:r>
                  <a:rPr lang="en-US" dirty="0"/>
                  <a:t>How long to find safe edges</a:t>
                </a:r>
                <a:r>
                  <a:rPr lang="en-US" dirty="0" smtClean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per iteration</a:t>
                </a:r>
                <a:endParaRPr lang="en-US" dirty="0"/>
              </a:p>
              <a:p>
                <a:pPr lvl="1"/>
                <a:r>
                  <a:rPr lang="en-US" dirty="0"/>
                  <a:t>How many times through the main loop</a:t>
                </a:r>
                <a:r>
                  <a:rPr lang="en-US" dirty="0" smtClean="0"/>
                  <a:t>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  <a:blipFill rotWithShape="0">
                <a:blip r:embed="rId3"/>
                <a:stretch>
                  <a:fillRect l="-139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530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Borůvka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connected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connected components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safe edge for the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Running Time:</a:t>
                </a:r>
              </a:p>
              <a:p>
                <a:pPr lvl="1"/>
                <a:r>
                  <a:rPr lang="en-US" dirty="0"/>
                  <a:t>How long to find safe edges</a:t>
                </a:r>
                <a:r>
                  <a:rPr lang="en-US" dirty="0" smtClean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per iteration</a:t>
                </a:r>
                <a:endParaRPr lang="en-US" dirty="0"/>
              </a:p>
              <a:p>
                <a:pPr lvl="1"/>
                <a:r>
                  <a:rPr lang="en-US" dirty="0"/>
                  <a:t>How many times through the main loop</a:t>
                </a:r>
                <a:r>
                  <a:rPr lang="en-US" dirty="0" smtClean="0"/>
                  <a:t>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  <a:blipFill rotWithShape="0">
                <a:blip r:embed="rId3"/>
                <a:stretch>
                  <a:fillRect l="-139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7345" y="5380672"/>
                <a:ext cx="381348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the graph is connected, we have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2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≤2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+1=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45" y="5380672"/>
                <a:ext cx="3813480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278" t="-2479" r="-47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68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Borůvka’s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Algorithm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Borůvka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connected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connected components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be the safe edge for the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Running Time:</a:t>
                </a:r>
              </a:p>
              <a:p>
                <a:pPr lvl="1"/>
                <a:r>
                  <a:rPr lang="en-US" dirty="0"/>
                  <a:t>How long to find safe edges</a:t>
                </a:r>
                <a:r>
                  <a:rPr lang="en-US" dirty="0" smtClean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per iteration</a:t>
                </a:r>
                <a:endParaRPr lang="en-US" dirty="0"/>
              </a:p>
              <a:p>
                <a:pPr lvl="1"/>
                <a:r>
                  <a:rPr lang="en-US" dirty="0"/>
                  <a:t>How many times through the main loop</a:t>
                </a:r>
                <a:r>
                  <a:rPr lang="en-US" dirty="0" smtClean="0"/>
                  <a:t>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  <a:blipFill rotWithShape="0">
                <a:blip r:embed="rId3"/>
                <a:stretch>
                  <a:fillRect l="-139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82568" y="5810492"/>
                <a:ext cx="20150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2600" b="0" i="1" smtClean="0">
                          <a:latin typeface="Cambria Math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𝑚𝑙𝑜𝑔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568" y="5810492"/>
                <a:ext cx="201503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7345" y="5380672"/>
                <a:ext cx="381348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the graph is connected, we have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2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≤2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+1=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45" y="5380672"/>
                <a:ext cx="3813480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1278" t="-2479" r="-47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73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Prim’s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347853"/>
              </a:xfrm>
            </p:spPr>
            <p:txBody>
              <a:bodyPr anchor="t"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Prim Informal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/>
                  <a:t> be some arbitrary node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charset="0"/>
                      </a:rPr>
                      <m:t>𝑆</m:t>
                    </m:r>
                    <m:r>
                      <a:rPr lang="en-US" b="0" i="1" dirty="0">
                        <a:latin typeface="Cambria Math" charset="0"/>
                      </a:rPr>
                      <m:t>=</m:t>
                    </m:r>
                    <m:r>
                      <a:rPr lang="en-US" b="0" i="1" dirty="0">
                        <a:latin typeface="Cambria Math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Find the cheapest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and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dirty="0"/>
                  <a:t>Correctness: </a:t>
                </a:r>
                <a:r>
                  <a:rPr lang="en-US" dirty="0"/>
                  <a:t>every edge we add is safe</a:t>
                </a:r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4347853"/>
              </a:xfrm>
              <a:blipFill rotWithShape="0">
                <a:blip r:embed="rId3"/>
                <a:stretch>
                  <a:fillRect l="-139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743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Prim’s Algorithm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55" y="1667293"/>
            <a:ext cx="8792090" cy="39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11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Prim’s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845565"/>
              </a:xfrm>
              <a:solidFill>
                <a:schemeClr val="bg2"/>
              </a:solidFill>
              <a:ln w="38100">
                <a:noFill/>
              </a:ln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Prim(G=(V,E))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let Q be a priority queue storing V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value[v]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←∞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, last[v]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ourier New" charset="0"/>
                        <a:cs typeface="Courier New" charset="0"/>
                      </a:rPr>
                      <m:t>←⊥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value[s]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 for some arbitrary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𝒔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while (Q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≠∅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):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 </a:t>
                </a:r>
                <a:r>
                  <a:rPr lang="en-US" b="1" dirty="0" err="1">
                    <a:latin typeface="Courier New" charset="0"/>
                    <a:ea typeface="Courier New" charset="0"/>
                    <a:cs typeface="Courier New" charset="0"/>
                  </a:rPr>
                  <a:t>ExtractMin</a:t>
                </a: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(Q) 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for each edge (</a:t>
                </a:r>
                <a:r>
                  <a:rPr lang="en-US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) in E:</a:t>
                </a:r>
              </a:p>
              <a:p>
                <a:pPr marL="1371600" lvl="3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if v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∈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 Q and w(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 &lt; value[v]:</a:t>
                </a:r>
              </a:p>
              <a:p>
                <a:pPr marL="1828800" lvl="4" indent="0">
                  <a:buNone/>
                </a:pP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DecreaseKey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v,w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))</a:t>
                </a:r>
              </a:p>
              <a:p>
                <a:pPr marL="1828800" lvl="4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last[v]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 u</a:t>
                </a:r>
              </a:p>
              <a:p>
                <a:pPr marL="457200" lvl="1" indent="0">
                  <a:buNone/>
                </a:pPr>
                <a:endParaRPr lang="en-US" sz="2000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T = {(1,last[1]),…,(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n,last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[n])} (excluding s)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return T</a:t>
                </a:r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4845565"/>
              </a:xfrm>
              <a:blipFill rotWithShape="0">
                <a:blip r:embed="rId3"/>
                <a:stretch>
                  <a:fillRect l="-773" t="-113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914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Prim’s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845565"/>
              </a:xfrm>
              <a:solidFill>
                <a:schemeClr val="bg2"/>
              </a:solidFill>
              <a:ln w="38100">
                <a:noFill/>
              </a:ln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Prim(G=(V,E))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let Q be a priority queue storing V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value[v]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←∞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, last[v]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ourier New" charset="0"/>
                        <a:cs typeface="Courier New" charset="0"/>
                      </a:rPr>
                      <m:t>←⊥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value[s]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 for some arbitrary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𝒔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while (Q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≠∅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):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 </a:t>
                </a:r>
                <a:r>
                  <a:rPr lang="en-US" b="1" dirty="0" err="1">
                    <a:latin typeface="Courier New" charset="0"/>
                    <a:ea typeface="Courier New" charset="0"/>
                    <a:cs typeface="Courier New" charset="0"/>
                  </a:rPr>
                  <a:t>ExtractMin</a:t>
                </a: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(Q) 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for each edge (</a:t>
                </a:r>
                <a:r>
                  <a:rPr lang="en-US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) in E:</a:t>
                </a:r>
              </a:p>
              <a:p>
                <a:pPr marL="1371600" lvl="3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if v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∈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 Q and w(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 &lt; value[v]:</a:t>
                </a:r>
              </a:p>
              <a:p>
                <a:pPr marL="1828800" lvl="4" indent="0">
                  <a:buNone/>
                </a:pP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DecreaseKey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v,w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))</a:t>
                </a:r>
              </a:p>
              <a:p>
                <a:pPr marL="1828800" lvl="4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last[v]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 u</a:t>
                </a:r>
              </a:p>
              <a:p>
                <a:pPr marL="457200" lvl="1" indent="0">
                  <a:buNone/>
                </a:pPr>
                <a:endParaRPr lang="en-US" sz="2000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T = {(1,last[1]),…,(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n,last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[n])} (excluding s)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return T</a:t>
                </a:r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4845565"/>
              </a:xfrm>
              <a:blipFill rotWithShape="0">
                <a:blip r:embed="rId3"/>
                <a:stretch>
                  <a:fillRect l="-773" t="-113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078" y="2824223"/>
                <a:ext cx="1432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total nodes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8" y="2824223"/>
                <a:ext cx="143257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34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8687" y="3148381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87" y="3148381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61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8687" y="4219468"/>
                <a:ext cx="954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87" y="4219468"/>
                <a:ext cx="954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57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96272" y="3700755"/>
                <a:ext cx="1217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2" y="3700755"/>
                <a:ext cx="121783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endCxn id="7" idx="1"/>
          </p:cNvCxnSpPr>
          <p:nvPr/>
        </p:nvCxnSpPr>
        <p:spPr>
          <a:xfrm>
            <a:off x="5856790" y="3333047"/>
            <a:ext cx="4339482" cy="552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7303625" y="3885421"/>
            <a:ext cx="2892647" cy="508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63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Prim’s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462639"/>
                <a:ext cx="7886700" cy="4845565"/>
              </a:xfrm>
              <a:solidFill>
                <a:schemeClr val="bg2"/>
              </a:solidFill>
              <a:ln w="38100">
                <a:noFill/>
              </a:ln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Prim(G=(V,E))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let Q be a priority queue storing V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value[v]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←∞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, last[v]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ourier New" charset="0"/>
                        <a:cs typeface="Courier New" charset="0"/>
                      </a:rPr>
                      <m:t>←⊥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value[s]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 for some arbitrary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𝒔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while (Q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≠∅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):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</m:oMath>
                </a14:m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 </a:t>
                </a:r>
                <a:r>
                  <a:rPr lang="en-US" b="1" dirty="0" err="1">
                    <a:latin typeface="Courier New" charset="0"/>
                    <a:ea typeface="Courier New" charset="0"/>
                    <a:cs typeface="Courier New" charset="0"/>
                  </a:rPr>
                  <a:t>ExtractMin</a:t>
                </a: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(Q) </a:t>
                </a:r>
              </a:p>
              <a:p>
                <a:pPr marL="914400" lvl="2" indent="0">
                  <a:buNone/>
                </a:pP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for each edge (</a:t>
                </a:r>
                <a:r>
                  <a:rPr lang="en-US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b="1" dirty="0">
                    <a:latin typeface="Courier New" charset="0"/>
                    <a:ea typeface="Courier New" charset="0"/>
                    <a:cs typeface="Courier New" charset="0"/>
                  </a:rPr>
                  <a:t>) in E:</a:t>
                </a:r>
              </a:p>
              <a:p>
                <a:pPr marL="1371600" lvl="3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if v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∈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 Q and w(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 &lt; value[v]:</a:t>
                </a:r>
              </a:p>
              <a:p>
                <a:pPr marL="1828800" lvl="4" indent="0">
                  <a:buNone/>
                </a:pP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DecreaseKey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v,w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u,v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))</a:t>
                </a:r>
              </a:p>
              <a:p>
                <a:pPr marL="1828800" lvl="4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last[v]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ourier New" charset="0"/>
                        <a:cs typeface="Courier New" charset="0"/>
                      </a:rPr>
                      <m:t>←</m:t>
                    </m:r>
                  </m:oMath>
                </a14:m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 u</a:t>
                </a:r>
              </a:p>
              <a:p>
                <a:pPr marL="457200" lvl="1" indent="0">
                  <a:buNone/>
                </a:pPr>
                <a:endParaRPr lang="en-US" sz="2000" b="1" dirty="0"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T = {(1,last[1]),…,(</a:t>
                </a:r>
                <a:r>
                  <a:rPr lang="en-US" sz="2000" b="1" dirty="0" err="1">
                    <a:latin typeface="Courier New" charset="0"/>
                    <a:ea typeface="Courier New" charset="0"/>
                    <a:cs typeface="Courier New" charset="0"/>
                  </a:rPr>
                  <a:t>n,last</a:t>
                </a: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[n])} (excluding s)</a:t>
                </a:r>
              </a:p>
              <a:p>
                <a:pPr marL="457200" lvl="1" indent="0">
                  <a:buNone/>
                </a:pPr>
                <a:r>
                  <a:rPr lang="en-US" sz="2000" b="1" dirty="0">
                    <a:latin typeface="Courier New" charset="0"/>
                    <a:ea typeface="Courier New" charset="0"/>
                    <a:cs typeface="Courier New" charset="0"/>
                  </a:rPr>
                  <a:t>return T</a:t>
                </a:r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638"/>
                <a:ext cx="7886700" cy="4845565"/>
              </a:xfrm>
              <a:blipFill rotWithShape="0">
                <a:blip r:embed="rId3"/>
                <a:stretch>
                  <a:fillRect l="-773" t="-113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078" y="2824223"/>
                <a:ext cx="1432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total nodes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8" y="2824223"/>
                <a:ext cx="143257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34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8687" y="3148381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87" y="3148381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61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8687" y="4219468"/>
                <a:ext cx="954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87" y="4219468"/>
                <a:ext cx="954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57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96272" y="3700755"/>
                <a:ext cx="1217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2" y="3700755"/>
                <a:ext cx="121783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endCxn id="7" idx="1"/>
          </p:cNvCxnSpPr>
          <p:nvPr/>
        </p:nvCxnSpPr>
        <p:spPr>
          <a:xfrm>
            <a:off x="5856790" y="3333047"/>
            <a:ext cx="4339482" cy="552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7303625" y="3885421"/>
            <a:ext cx="2892647" cy="508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74674" y="630649"/>
            <a:ext cx="433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“Dijkstra” for MSTs! See Erickson for much discussion of problematic naming.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Midterm 2 will be next Wednesday through Friday covering graph algorithms and network flow</a:t>
            </a:r>
          </a:p>
        </p:txBody>
      </p:sp>
    </p:spTree>
    <p:extLst>
      <p:ext uri="{BB962C8B-B14F-4D97-AF65-F5344CB8AC3E}">
        <p14:creationId xmlns:p14="http://schemas.microsoft.com/office/powerpoint/2010/main" val="1923564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Wrap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An MST is a minimum weight spanning tree for an undirected graph with edge weights.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Multiple algorithms for finding MSTs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Boruvka’s algorithm</a:t>
                </a:r>
              </a:p>
              <a:p>
                <a:pPr lvl="2"/>
                <a:r>
                  <a:rPr lang="en-US" dirty="0" smtClean="0"/>
                  <a:t>Add all safe edges across each cut, then </a:t>
                </a:r>
                <a:r>
                  <a:rPr lang="en-US" dirty="0" err="1" smtClean="0"/>
                  <a:t>recurse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Jarnik</a:t>
                </a:r>
                <a:r>
                  <a:rPr lang="en-US" dirty="0" smtClean="0"/>
                  <a:t>/Prim/Dijkstra’s algorithm </a:t>
                </a:r>
              </a:p>
              <a:p>
                <a:pPr lvl="2"/>
                <a:r>
                  <a:rPr lang="en-US" dirty="0" smtClean="0"/>
                  <a:t>Best first search: Repeatedly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’s safe edge to itself</a:t>
                </a:r>
              </a:p>
              <a:p>
                <a:pPr lvl="1"/>
                <a:r>
                  <a:rPr lang="en-US" dirty="0" smtClean="0"/>
                  <a:t>And more! See Erickson 7.5 for </a:t>
                </a:r>
                <a:r>
                  <a:rPr lang="en-US" dirty="0" err="1" smtClean="0"/>
                  <a:t>Kruskal’s</a:t>
                </a:r>
                <a:r>
                  <a:rPr lang="en-US" dirty="0" smtClean="0"/>
                  <a:t>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59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847" y="2525619"/>
            <a:ext cx="7660341" cy="1325563"/>
          </a:xfrm>
        </p:spPr>
        <p:txBody>
          <a:bodyPr/>
          <a:lstStyle/>
          <a:p>
            <a:r>
              <a:rPr lang="en-US" dirty="0" smtClean="0"/>
              <a:t>Maximum Flows/Minimum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8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Flow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Directed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𝐺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Two special nodes: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source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sink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Edge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capacities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5561"/>
                <a:ext cx="7886700" cy="4741391"/>
              </a:xfrm>
              <a:blipFill rotWithShape="0">
                <a:blip r:embed="rId3"/>
                <a:stretch>
                  <a:fillRect l="-1005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0"/>
          <p:cNvSpPr>
            <a:spLocks noChangeAspect="1" noChangeArrowheads="1"/>
          </p:cNvSpPr>
          <p:nvPr/>
        </p:nvSpPr>
        <p:spPr bwMode="auto">
          <a:xfrm>
            <a:off x="2701926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6" name="Oval 51"/>
          <p:cNvSpPr>
            <a:spLocks noChangeAspect="1" noChangeArrowheads="1"/>
          </p:cNvSpPr>
          <p:nvPr/>
        </p:nvSpPr>
        <p:spPr bwMode="auto">
          <a:xfrm>
            <a:off x="4686301" y="3338513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7" name="Oval 52"/>
          <p:cNvSpPr>
            <a:spLocks noChangeAspect="1" noChangeArrowheads="1"/>
          </p:cNvSpPr>
          <p:nvPr/>
        </p:nvSpPr>
        <p:spPr bwMode="auto">
          <a:xfrm>
            <a:off x="4686301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8" name="Oval 53"/>
          <p:cNvSpPr>
            <a:spLocks noChangeAspect="1" noChangeArrowheads="1"/>
          </p:cNvSpPr>
          <p:nvPr/>
        </p:nvSpPr>
        <p:spPr bwMode="auto">
          <a:xfrm>
            <a:off x="4686301" y="6278564"/>
            <a:ext cx="250825" cy="250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cxnSp>
        <p:nvCxnSpPr>
          <p:cNvPr id="9" name="AutoShape 54"/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916018" y="3555317"/>
            <a:ext cx="1807014" cy="130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55"/>
          <p:cNvCxnSpPr>
            <a:cxnSpLocks noChangeShapeType="1"/>
            <a:endCxn id="7" idx="2"/>
          </p:cNvCxnSpPr>
          <p:nvPr/>
        </p:nvCxnSpPr>
        <p:spPr bwMode="auto">
          <a:xfrm flipV="1">
            <a:off x="2952750" y="4953795"/>
            <a:ext cx="17335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AutoShape 56"/>
          <p:cNvCxnSpPr>
            <a:cxnSpLocks noChangeShapeType="1"/>
            <a:endCxn id="8" idx="1"/>
          </p:cNvCxnSpPr>
          <p:nvPr/>
        </p:nvCxnSpPr>
        <p:spPr bwMode="auto">
          <a:xfrm>
            <a:off x="2916238" y="5069681"/>
            <a:ext cx="1806794" cy="1245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AutoShape 57"/>
          <p:cNvCxnSpPr>
            <a:cxnSpLocks noChangeShapeType="1"/>
          </p:cNvCxnSpPr>
          <p:nvPr/>
        </p:nvCxnSpPr>
        <p:spPr bwMode="auto">
          <a:xfrm>
            <a:off x="4937126" y="4954588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58"/>
          <p:cNvCxnSpPr>
            <a:cxnSpLocks noChangeShapeType="1"/>
            <a:stCxn id="7" idx="5"/>
          </p:cNvCxnSpPr>
          <p:nvPr/>
        </p:nvCxnSpPr>
        <p:spPr bwMode="auto">
          <a:xfrm>
            <a:off x="4900393" y="5043035"/>
            <a:ext cx="2476720" cy="1272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AutoShape 59"/>
          <p:cNvCxnSpPr>
            <a:cxnSpLocks noChangeShapeType="1"/>
            <a:endCxn id="8" idx="0"/>
          </p:cNvCxnSpPr>
          <p:nvPr/>
        </p:nvCxnSpPr>
        <p:spPr bwMode="auto">
          <a:xfrm>
            <a:off x="4811713" y="5106193"/>
            <a:ext cx="0" cy="11723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AutoShape 60"/>
          <p:cNvCxnSpPr>
            <a:cxnSpLocks noChangeShapeType="1"/>
          </p:cNvCxnSpPr>
          <p:nvPr/>
        </p:nvCxnSpPr>
        <p:spPr bwMode="auto">
          <a:xfrm>
            <a:off x="4937126" y="3465513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61"/>
          <p:cNvCxnSpPr>
            <a:cxnSpLocks noChangeShapeType="1"/>
          </p:cNvCxnSpPr>
          <p:nvPr/>
        </p:nvCxnSpPr>
        <p:spPr bwMode="auto">
          <a:xfrm>
            <a:off x="4937126" y="6403975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62"/>
          <p:cNvCxnSpPr>
            <a:cxnSpLocks noChangeShapeType="1"/>
          </p:cNvCxnSpPr>
          <p:nvPr/>
        </p:nvCxnSpPr>
        <p:spPr bwMode="auto">
          <a:xfrm>
            <a:off x="4811713" y="3592514"/>
            <a:ext cx="0" cy="1235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Oval 63"/>
          <p:cNvSpPr>
            <a:spLocks noChangeAspect="1" noChangeArrowheads="1"/>
          </p:cNvSpPr>
          <p:nvPr/>
        </p:nvSpPr>
        <p:spPr bwMode="auto">
          <a:xfrm>
            <a:off x="7340601" y="3338513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0" name="Oval 64"/>
          <p:cNvSpPr>
            <a:spLocks noChangeAspect="1" noChangeArrowheads="1"/>
          </p:cNvSpPr>
          <p:nvPr/>
        </p:nvSpPr>
        <p:spPr bwMode="auto">
          <a:xfrm>
            <a:off x="7340601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1" name="Oval 65"/>
          <p:cNvSpPr>
            <a:spLocks noChangeAspect="1" noChangeArrowheads="1"/>
          </p:cNvSpPr>
          <p:nvPr/>
        </p:nvSpPr>
        <p:spPr bwMode="auto">
          <a:xfrm>
            <a:off x="7340601" y="6278564"/>
            <a:ext cx="250825" cy="250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cxnSp>
        <p:nvCxnSpPr>
          <p:cNvPr id="22" name="AutoShape 66"/>
          <p:cNvCxnSpPr>
            <a:cxnSpLocks noChangeShapeType="1"/>
          </p:cNvCxnSpPr>
          <p:nvPr/>
        </p:nvCxnSpPr>
        <p:spPr bwMode="auto">
          <a:xfrm>
            <a:off x="7466013" y="5080001"/>
            <a:ext cx="0" cy="1198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67"/>
          <p:cNvCxnSpPr>
            <a:cxnSpLocks noChangeShapeType="1"/>
          </p:cNvCxnSpPr>
          <p:nvPr/>
        </p:nvCxnSpPr>
        <p:spPr bwMode="auto">
          <a:xfrm>
            <a:off x="7466013" y="3592514"/>
            <a:ext cx="0" cy="1235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68"/>
          <p:cNvCxnSpPr>
            <a:cxnSpLocks noChangeShapeType="1"/>
          </p:cNvCxnSpPr>
          <p:nvPr/>
        </p:nvCxnSpPr>
        <p:spPr bwMode="auto">
          <a:xfrm>
            <a:off x="4900613" y="3556000"/>
            <a:ext cx="2476500" cy="1308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Oval 69"/>
          <p:cNvSpPr>
            <a:spLocks noChangeAspect="1" noChangeArrowheads="1"/>
          </p:cNvSpPr>
          <p:nvPr/>
        </p:nvSpPr>
        <p:spPr bwMode="auto">
          <a:xfrm>
            <a:off x="9290051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26" name="AutoShape 70"/>
          <p:cNvCxnSpPr>
            <a:cxnSpLocks noChangeShapeType="1"/>
          </p:cNvCxnSpPr>
          <p:nvPr/>
        </p:nvCxnSpPr>
        <p:spPr bwMode="auto">
          <a:xfrm>
            <a:off x="7591425" y="3465514"/>
            <a:ext cx="1735138" cy="1398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71"/>
          <p:cNvCxnSpPr>
            <a:cxnSpLocks noChangeShapeType="1"/>
          </p:cNvCxnSpPr>
          <p:nvPr/>
        </p:nvCxnSpPr>
        <p:spPr bwMode="auto">
          <a:xfrm>
            <a:off x="7591426" y="4954588"/>
            <a:ext cx="1698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AutoShape 72"/>
          <p:cNvCxnSpPr>
            <a:cxnSpLocks noChangeShapeType="1"/>
            <a:endCxn id="25" idx="3"/>
          </p:cNvCxnSpPr>
          <p:nvPr/>
        </p:nvCxnSpPr>
        <p:spPr bwMode="auto">
          <a:xfrm flipV="1">
            <a:off x="7554914" y="5043036"/>
            <a:ext cx="1771869" cy="12720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3729038" y="565308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3741738" y="4826000"/>
            <a:ext cx="35401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5</a:t>
            </a: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5829300" y="6283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30</a:t>
            </a:r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7248526" y="550068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3694114" y="3998913"/>
            <a:ext cx="427037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5827713" y="48387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8</a:t>
            </a:r>
          </a:p>
        </p:txBody>
      </p:sp>
      <p:sp>
        <p:nvSpPr>
          <p:cNvPr id="35" name="Text Box 79"/>
          <p:cNvSpPr txBox="1">
            <a:spLocks noChangeArrowheads="1"/>
          </p:cNvSpPr>
          <p:nvPr/>
        </p:nvSpPr>
        <p:spPr bwMode="auto">
          <a:xfrm>
            <a:off x="5818188" y="40465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5838825" y="3355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9</a:t>
            </a:r>
          </a:p>
        </p:txBody>
      </p:sp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5827713" y="55324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6</a:t>
            </a:r>
          </a:p>
        </p:txBody>
      </p:sp>
      <p:sp>
        <p:nvSpPr>
          <p:cNvPr id="38" name="Text Box 82"/>
          <p:cNvSpPr txBox="1">
            <a:spLocks noChangeArrowheads="1"/>
          </p:cNvSpPr>
          <p:nvPr/>
        </p:nvSpPr>
        <p:spPr bwMode="auto">
          <a:xfrm>
            <a:off x="8226425" y="55832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8226425" y="48514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8178801" y="4068763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7248526" y="40417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4591050" y="4117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4579938" y="5522913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44" name="Text Box 90"/>
          <p:cNvSpPr txBox="1">
            <a:spLocks noChangeArrowheads="1"/>
          </p:cNvSpPr>
          <p:nvPr/>
        </p:nvSpPr>
        <p:spPr bwMode="auto">
          <a:xfrm>
            <a:off x="2695576" y="5705475"/>
            <a:ext cx="8256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capacity</a:t>
            </a:r>
          </a:p>
        </p:txBody>
      </p:sp>
      <p:sp>
        <p:nvSpPr>
          <p:cNvPr id="45" name="Line 91"/>
          <p:cNvSpPr>
            <a:spLocks noChangeShapeType="1"/>
          </p:cNvSpPr>
          <p:nvPr/>
        </p:nvSpPr>
        <p:spPr bwMode="auto">
          <a:xfrm flipV="1">
            <a:off x="3581401" y="5791200"/>
            <a:ext cx="22066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 Box 93"/>
          <p:cNvSpPr txBox="1">
            <a:spLocks noChangeArrowheads="1"/>
          </p:cNvSpPr>
          <p:nvPr/>
        </p:nvSpPr>
        <p:spPr bwMode="auto">
          <a:xfrm>
            <a:off x="1905001" y="4772025"/>
            <a:ext cx="70425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source</a:t>
            </a:r>
          </a:p>
        </p:txBody>
      </p:sp>
      <p:sp>
        <p:nvSpPr>
          <p:cNvPr id="47" name="Text Box 94"/>
          <p:cNvSpPr txBox="1">
            <a:spLocks noChangeArrowheads="1"/>
          </p:cNvSpPr>
          <p:nvPr/>
        </p:nvSpPr>
        <p:spPr bwMode="auto">
          <a:xfrm>
            <a:off x="9601201" y="4781550"/>
            <a:ext cx="493745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10989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s-t flow</a:t>
                </a:r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400" dirty="0"/>
                  <a:t> such that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𝑒</m:t>
                    </m:r>
                    <m:r>
                      <a:rPr lang="en-US" sz="2000" i="1"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0≤</m:t>
                    </m:r>
                    <m:r>
                      <a:rPr lang="en-US" sz="20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≤</m:t>
                    </m:r>
                    <m:r>
                      <a:rPr lang="en-US" sz="2000" i="1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/>
                  <a:t>                               (capacity)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𝑣</m:t>
                    </m:r>
                    <m:r>
                      <a:rPr lang="en-US" sz="2000" i="1"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in</m:t>
                        </m:r>
                        <m:r>
                          <a:rPr lang="en-US" sz="20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to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out</m:t>
                        </m:r>
                        <m:r>
                          <a:rPr lang="en-US" sz="20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of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    (conservation)</a:t>
                </a:r>
              </a:p>
              <a:p>
                <a:pPr lvl="1"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value</a:t>
                </a:r>
                <a:r>
                  <a:rPr lang="en-US" sz="2400" dirty="0"/>
                  <a:t> of a flow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sz="240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out</m:t>
                        </m:r>
                        <m:r>
                          <a:rPr lang="en-US" sz="24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of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5561"/>
                <a:ext cx="7886700" cy="4741391"/>
              </a:xfrm>
              <a:blipFill rotWithShape="0">
                <a:blip r:embed="rId3"/>
                <a:stretch>
                  <a:fillRect l="-1005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3802064" y="3717446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5908676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8278814" y="376872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3792539" y="5937251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5908676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8283576" y="532130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3771901" y="45624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910264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8285164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910264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7623176" y="40544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7567614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5916614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62" name="Text Box 111"/>
          <p:cNvSpPr txBox="1">
            <a:spLocks noChangeArrowheads="1"/>
          </p:cNvSpPr>
          <p:nvPr/>
        </p:nvSpPr>
        <p:spPr bwMode="auto">
          <a:xfrm>
            <a:off x="2695576" y="5591175"/>
            <a:ext cx="8256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capacity</a:t>
            </a:r>
          </a:p>
        </p:txBody>
      </p:sp>
      <p:sp>
        <p:nvSpPr>
          <p:cNvPr id="63" name="Text Box 113"/>
          <p:cNvSpPr txBox="1">
            <a:spLocks noChangeArrowheads="1"/>
          </p:cNvSpPr>
          <p:nvPr/>
        </p:nvSpPr>
        <p:spPr bwMode="auto">
          <a:xfrm>
            <a:off x="3000376" y="5867400"/>
            <a:ext cx="5268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flow</a:t>
            </a:r>
          </a:p>
        </p:txBody>
      </p:sp>
      <p:sp>
        <p:nvSpPr>
          <p:cNvPr id="65" name="Oval 6"/>
          <p:cNvSpPr>
            <a:spLocks noChangeAspect="1" noChangeArrowheads="1"/>
          </p:cNvSpPr>
          <p:nvPr/>
        </p:nvSpPr>
        <p:spPr bwMode="auto">
          <a:xfrm>
            <a:off x="2701926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 dirty="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66" name="Oval 7"/>
          <p:cNvSpPr>
            <a:spLocks noChangeAspect="1" noChangeArrowheads="1"/>
          </p:cNvSpPr>
          <p:nvPr/>
        </p:nvSpPr>
        <p:spPr bwMode="auto">
          <a:xfrm>
            <a:off x="4686301" y="3336925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67" name="Oval 8"/>
          <p:cNvSpPr>
            <a:spLocks noChangeAspect="1" noChangeArrowheads="1"/>
          </p:cNvSpPr>
          <p:nvPr/>
        </p:nvSpPr>
        <p:spPr bwMode="auto">
          <a:xfrm>
            <a:off x="468630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68" name="Oval 9"/>
          <p:cNvSpPr>
            <a:spLocks noChangeAspect="1" noChangeArrowheads="1"/>
          </p:cNvSpPr>
          <p:nvPr/>
        </p:nvSpPr>
        <p:spPr bwMode="auto">
          <a:xfrm>
            <a:off x="4686301" y="6278564"/>
            <a:ext cx="250825" cy="250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cxnSp>
        <p:nvCxnSpPr>
          <p:cNvPr id="69" name="AutoShape 10"/>
          <p:cNvCxnSpPr>
            <a:cxnSpLocks noChangeShapeType="1"/>
          </p:cNvCxnSpPr>
          <p:nvPr/>
        </p:nvCxnSpPr>
        <p:spPr bwMode="auto">
          <a:xfrm flipV="1">
            <a:off x="2916239" y="3554413"/>
            <a:ext cx="1806575" cy="1309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AutoShape 11"/>
          <p:cNvCxnSpPr>
            <a:cxnSpLocks noChangeShapeType="1"/>
          </p:cNvCxnSpPr>
          <p:nvPr/>
        </p:nvCxnSpPr>
        <p:spPr bwMode="auto">
          <a:xfrm>
            <a:off x="2952750" y="4954588"/>
            <a:ext cx="1733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AutoShape 12"/>
          <p:cNvCxnSpPr>
            <a:cxnSpLocks noChangeShapeType="1"/>
          </p:cNvCxnSpPr>
          <p:nvPr/>
        </p:nvCxnSpPr>
        <p:spPr bwMode="auto">
          <a:xfrm>
            <a:off x="2916239" y="5043488"/>
            <a:ext cx="1806575" cy="127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AutoShape 13"/>
          <p:cNvCxnSpPr>
            <a:cxnSpLocks noChangeShapeType="1"/>
          </p:cNvCxnSpPr>
          <p:nvPr/>
        </p:nvCxnSpPr>
        <p:spPr bwMode="auto">
          <a:xfrm>
            <a:off x="4937126" y="4954588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" name="AutoShape 14"/>
          <p:cNvCxnSpPr>
            <a:cxnSpLocks noChangeShapeType="1"/>
          </p:cNvCxnSpPr>
          <p:nvPr/>
        </p:nvCxnSpPr>
        <p:spPr bwMode="auto">
          <a:xfrm>
            <a:off x="4900613" y="5043488"/>
            <a:ext cx="2476500" cy="127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4" name="AutoShape 15"/>
          <p:cNvCxnSpPr>
            <a:cxnSpLocks noChangeShapeType="1"/>
          </p:cNvCxnSpPr>
          <p:nvPr/>
        </p:nvCxnSpPr>
        <p:spPr bwMode="auto">
          <a:xfrm>
            <a:off x="4811713" y="5080001"/>
            <a:ext cx="0" cy="1198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AutoShape 16"/>
          <p:cNvCxnSpPr>
            <a:cxnSpLocks noChangeShapeType="1"/>
          </p:cNvCxnSpPr>
          <p:nvPr/>
        </p:nvCxnSpPr>
        <p:spPr bwMode="auto">
          <a:xfrm>
            <a:off x="4937126" y="3463925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6" name="AutoShape 17"/>
          <p:cNvCxnSpPr>
            <a:cxnSpLocks noChangeShapeType="1"/>
          </p:cNvCxnSpPr>
          <p:nvPr/>
        </p:nvCxnSpPr>
        <p:spPr bwMode="auto">
          <a:xfrm>
            <a:off x="4937126" y="6403975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" name="AutoShape 18"/>
          <p:cNvCxnSpPr>
            <a:cxnSpLocks noChangeShapeType="1"/>
          </p:cNvCxnSpPr>
          <p:nvPr/>
        </p:nvCxnSpPr>
        <p:spPr bwMode="auto">
          <a:xfrm>
            <a:off x="4811713" y="3590926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Oval 19"/>
          <p:cNvSpPr>
            <a:spLocks noChangeAspect="1" noChangeArrowheads="1"/>
          </p:cNvSpPr>
          <p:nvPr/>
        </p:nvSpPr>
        <p:spPr bwMode="auto">
          <a:xfrm>
            <a:off x="7340601" y="3336925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79" name="Oval 20"/>
          <p:cNvSpPr>
            <a:spLocks noChangeAspect="1" noChangeArrowheads="1"/>
          </p:cNvSpPr>
          <p:nvPr/>
        </p:nvSpPr>
        <p:spPr bwMode="auto">
          <a:xfrm>
            <a:off x="734060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80" name="Oval 21"/>
          <p:cNvSpPr>
            <a:spLocks noChangeAspect="1" noChangeArrowheads="1"/>
          </p:cNvSpPr>
          <p:nvPr/>
        </p:nvSpPr>
        <p:spPr bwMode="auto">
          <a:xfrm>
            <a:off x="7340601" y="6278564"/>
            <a:ext cx="250825" cy="250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cxnSp>
        <p:nvCxnSpPr>
          <p:cNvPr id="81" name="AutoShape 22"/>
          <p:cNvCxnSpPr>
            <a:cxnSpLocks noChangeShapeType="1"/>
          </p:cNvCxnSpPr>
          <p:nvPr/>
        </p:nvCxnSpPr>
        <p:spPr bwMode="auto">
          <a:xfrm>
            <a:off x="7466013" y="5080001"/>
            <a:ext cx="0" cy="1198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" name="AutoShape 23"/>
          <p:cNvCxnSpPr>
            <a:cxnSpLocks noChangeShapeType="1"/>
          </p:cNvCxnSpPr>
          <p:nvPr/>
        </p:nvCxnSpPr>
        <p:spPr bwMode="auto">
          <a:xfrm>
            <a:off x="7466013" y="3590926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AutoShape 24"/>
          <p:cNvCxnSpPr>
            <a:cxnSpLocks noChangeShapeType="1"/>
          </p:cNvCxnSpPr>
          <p:nvPr/>
        </p:nvCxnSpPr>
        <p:spPr bwMode="auto">
          <a:xfrm>
            <a:off x="4900613" y="3554413"/>
            <a:ext cx="2476500" cy="1309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4" name="Oval 25"/>
          <p:cNvSpPr>
            <a:spLocks noChangeAspect="1" noChangeArrowheads="1"/>
          </p:cNvSpPr>
          <p:nvPr/>
        </p:nvSpPr>
        <p:spPr bwMode="auto">
          <a:xfrm>
            <a:off x="929005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85" name="AutoShape 26"/>
          <p:cNvCxnSpPr>
            <a:cxnSpLocks noChangeShapeType="1"/>
          </p:cNvCxnSpPr>
          <p:nvPr/>
        </p:nvCxnSpPr>
        <p:spPr bwMode="auto">
          <a:xfrm>
            <a:off x="7591425" y="3463926"/>
            <a:ext cx="1735138" cy="1400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AutoShape 27"/>
          <p:cNvCxnSpPr>
            <a:cxnSpLocks noChangeShapeType="1"/>
          </p:cNvCxnSpPr>
          <p:nvPr/>
        </p:nvCxnSpPr>
        <p:spPr bwMode="auto">
          <a:xfrm>
            <a:off x="7591426" y="4954588"/>
            <a:ext cx="1698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7" name="AutoShape 28"/>
          <p:cNvCxnSpPr>
            <a:cxnSpLocks noChangeShapeType="1"/>
          </p:cNvCxnSpPr>
          <p:nvPr/>
        </p:nvCxnSpPr>
        <p:spPr bwMode="auto">
          <a:xfrm flipV="1">
            <a:off x="7554914" y="5043036"/>
            <a:ext cx="1771869" cy="1272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3729038" y="5651500"/>
            <a:ext cx="427038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3743326" y="4826000"/>
            <a:ext cx="352425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5</a:t>
            </a: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829300" y="6283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30</a:t>
            </a:r>
          </a:p>
        </p:txBody>
      </p: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7248526" y="550068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3695700" y="3997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93" name="Text Box 34"/>
          <p:cNvSpPr txBox="1">
            <a:spLocks noChangeArrowheads="1"/>
          </p:cNvSpPr>
          <p:nvPr/>
        </p:nvSpPr>
        <p:spPr bwMode="auto">
          <a:xfrm>
            <a:off x="5827713" y="48387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8</a:t>
            </a:r>
          </a:p>
        </p:txBody>
      </p:sp>
      <p:sp>
        <p:nvSpPr>
          <p:cNvPr id="94" name="Text Box 35"/>
          <p:cNvSpPr txBox="1">
            <a:spLocks noChangeArrowheads="1"/>
          </p:cNvSpPr>
          <p:nvPr/>
        </p:nvSpPr>
        <p:spPr bwMode="auto">
          <a:xfrm>
            <a:off x="5819776" y="404653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95" name="Text Box 36"/>
          <p:cNvSpPr txBox="1">
            <a:spLocks noChangeArrowheads="1"/>
          </p:cNvSpPr>
          <p:nvPr/>
        </p:nvSpPr>
        <p:spPr bwMode="auto">
          <a:xfrm>
            <a:off x="5838825" y="3355975"/>
            <a:ext cx="427038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9</a:t>
            </a:r>
          </a:p>
        </p:txBody>
      </p:sp>
      <p:sp>
        <p:nvSpPr>
          <p:cNvPr id="96" name="Text Box 37"/>
          <p:cNvSpPr txBox="1">
            <a:spLocks noChangeArrowheads="1"/>
          </p:cNvSpPr>
          <p:nvPr/>
        </p:nvSpPr>
        <p:spPr bwMode="auto">
          <a:xfrm>
            <a:off x="5827713" y="55324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6</a:t>
            </a:r>
          </a:p>
        </p:txBody>
      </p:sp>
      <p:sp>
        <p:nvSpPr>
          <p:cNvPr id="97" name="Text Box 38"/>
          <p:cNvSpPr txBox="1">
            <a:spLocks noChangeArrowheads="1"/>
          </p:cNvSpPr>
          <p:nvPr/>
        </p:nvSpPr>
        <p:spPr bwMode="auto">
          <a:xfrm>
            <a:off x="8226425" y="558165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98" name="Text Box 39"/>
          <p:cNvSpPr txBox="1">
            <a:spLocks noChangeArrowheads="1"/>
          </p:cNvSpPr>
          <p:nvPr/>
        </p:nvSpPr>
        <p:spPr bwMode="auto">
          <a:xfrm>
            <a:off x="8226425" y="48514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8178801" y="40671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7248526" y="40417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101" name="Text Box 42"/>
          <p:cNvSpPr txBox="1">
            <a:spLocks noChangeArrowheads="1"/>
          </p:cNvSpPr>
          <p:nvPr/>
        </p:nvSpPr>
        <p:spPr bwMode="auto">
          <a:xfrm>
            <a:off x="4591050" y="4117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4581526" y="5522913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103" name="Line 112"/>
          <p:cNvSpPr>
            <a:spLocks noChangeShapeType="1"/>
          </p:cNvSpPr>
          <p:nvPr/>
        </p:nvSpPr>
        <p:spPr bwMode="auto">
          <a:xfrm flipV="1">
            <a:off x="3581401" y="5753100"/>
            <a:ext cx="220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Line 114"/>
          <p:cNvSpPr>
            <a:spLocks noChangeShapeType="1"/>
          </p:cNvSpPr>
          <p:nvPr/>
        </p:nvSpPr>
        <p:spPr bwMode="auto">
          <a:xfrm flipV="1">
            <a:off x="3570289" y="6019800"/>
            <a:ext cx="220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solidFill>
                <a:schemeClr val="accent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Text Box 57"/>
          <p:cNvSpPr txBox="1">
            <a:spLocks noChangeArrowheads="1"/>
          </p:cNvSpPr>
          <p:nvPr/>
        </p:nvSpPr>
        <p:spPr bwMode="auto">
          <a:xfrm>
            <a:off x="4864101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06" name="Text Box 117"/>
          <p:cNvSpPr txBox="1">
            <a:spLocks noChangeArrowheads="1"/>
          </p:cNvSpPr>
          <p:nvPr/>
        </p:nvSpPr>
        <p:spPr bwMode="auto">
          <a:xfrm>
            <a:off x="4879976" y="411480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78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Maximum Flow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𝐺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𝐸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,{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𝑐</m:t>
                    </m:r>
                    <m:r>
                      <a:rPr lang="pt-B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pt-B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𝑒</m:t>
                    </m:r>
                    <m:r>
                      <a:rPr lang="pt-B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)})</m:t>
                    </m:r>
                  </m:oMath>
                </a14:m>
                <a:r>
                  <a:rPr lang="pt-BR" sz="2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find an s-t flow of max. 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value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Conservation of flow: check value of flow by summing edges leaving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or entering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  <a:blipFill rotWithShape="0">
                <a:blip r:embed="rId3"/>
                <a:stretch>
                  <a:fillRect l="-1005" t="-1799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3802064" y="3717446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5908676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8278814" y="376872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3792539" y="5937251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5908676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8283576" y="532130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3771901" y="45624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910264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8285164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910264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7623176" y="40544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7567614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5916614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62" name="Text Box 111"/>
          <p:cNvSpPr txBox="1">
            <a:spLocks noChangeArrowheads="1"/>
          </p:cNvSpPr>
          <p:nvPr/>
        </p:nvSpPr>
        <p:spPr bwMode="auto">
          <a:xfrm>
            <a:off x="2695576" y="5591175"/>
            <a:ext cx="8256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capacity</a:t>
            </a:r>
          </a:p>
        </p:txBody>
      </p:sp>
      <p:sp>
        <p:nvSpPr>
          <p:cNvPr id="63" name="Text Box 113"/>
          <p:cNvSpPr txBox="1">
            <a:spLocks noChangeArrowheads="1"/>
          </p:cNvSpPr>
          <p:nvPr/>
        </p:nvSpPr>
        <p:spPr bwMode="auto">
          <a:xfrm>
            <a:off x="3000376" y="5867400"/>
            <a:ext cx="5268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flow</a:t>
            </a:r>
          </a:p>
        </p:txBody>
      </p:sp>
      <p:sp>
        <p:nvSpPr>
          <p:cNvPr id="65" name="Oval 6"/>
          <p:cNvSpPr>
            <a:spLocks noChangeAspect="1" noChangeArrowheads="1"/>
          </p:cNvSpPr>
          <p:nvPr/>
        </p:nvSpPr>
        <p:spPr bwMode="auto">
          <a:xfrm>
            <a:off x="2701926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 dirty="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66" name="Oval 7"/>
          <p:cNvSpPr>
            <a:spLocks noChangeAspect="1" noChangeArrowheads="1"/>
          </p:cNvSpPr>
          <p:nvPr/>
        </p:nvSpPr>
        <p:spPr bwMode="auto">
          <a:xfrm>
            <a:off x="4686301" y="3336925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67" name="Oval 8"/>
          <p:cNvSpPr>
            <a:spLocks noChangeAspect="1" noChangeArrowheads="1"/>
          </p:cNvSpPr>
          <p:nvPr/>
        </p:nvSpPr>
        <p:spPr bwMode="auto">
          <a:xfrm>
            <a:off x="468630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68" name="Oval 9"/>
          <p:cNvSpPr>
            <a:spLocks noChangeAspect="1" noChangeArrowheads="1"/>
          </p:cNvSpPr>
          <p:nvPr/>
        </p:nvSpPr>
        <p:spPr bwMode="auto">
          <a:xfrm>
            <a:off x="4686301" y="6278564"/>
            <a:ext cx="250825" cy="250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cxnSp>
        <p:nvCxnSpPr>
          <p:cNvPr id="69" name="AutoShape 10"/>
          <p:cNvCxnSpPr>
            <a:cxnSpLocks noChangeShapeType="1"/>
          </p:cNvCxnSpPr>
          <p:nvPr/>
        </p:nvCxnSpPr>
        <p:spPr bwMode="auto">
          <a:xfrm flipV="1">
            <a:off x="2916239" y="3554413"/>
            <a:ext cx="1806575" cy="1309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AutoShape 11"/>
          <p:cNvCxnSpPr>
            <a:cxnSpLocks noChangeShapeType="1"/>
          </p:cNvCxnSpPr>
          <p:nvPr/>
        </p:nvCxnSpPr>
        <p:spPr bwMode="auto">
          <a:xfrm>
            <a:off x="2952750" y="4954588"/>
            <a:ext cx="1733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AutoShape 12"/>
          <p:cNvCxnSpPr>
            <a:cxnSpLocks noChangeShapeType="1"/>
          </p:cNvCxnSpPr>
          <p:nvPr/>
        </p:nvCxnSpPr>
        <p:spPr bwMode="auto">
          <a:xfrm>
            <a:off x="2916239" y="5043488"/>
            <a:ext cx="1806575" cy="127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AutoShape 13"/>
          <p:cNvCxnSpPr>
            <a:cxnSpLocks noChangeShapeType="1"/>
          </p:cNvCxnSpPr>
          <p:nvPr/>
        </p:nvCxnSpPr>
        <p:spPr bwMode="auto">
          <a:xfrm>
            <a:off x="4937126" y="4954588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" name="AutoShape 14"/>
          <p:cNvCxnSpPr>
            <a:cxnSpLocks noChangeShapeType="1"/>
          </p:cNvCxnSpPr>
          <p:nvPr/>
        </p:nvCxnSpPr>
        <p:spPr bwMode="auto">
          <a:xfrm>
            <a:off x="4900613" y="5043488"/>
            <a:ext cx="2476500" cy="127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4" name="AutoShape 15"/>
          <p:cNvCxnSpPr>
            <a:cxnSpLocks noChangeShapeType="1"/>
          </p:cNvCxnSpPr>
          <p:nvPr/>
        </p:nvCxnSpPr>
        <p:spPr bwMode="auto">
          <a:xfrm>
            <a:off x="4811713" y="5080001"/>
            <a:ext cx="0" cy="1198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AutoShape 16"/>
          <p:cNvCxnSpPr>
            <a:cxnSpLocks noChangeShapeType="1"/>
          </p:cNvCxnSpPr>
          <p:nvPr/>
        </p:nvCxnSpPr>
        <p:spPr bwMode="auto">
          <a:xfrm>
            <a:off x="4937126" y="3463925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6" name="AutoShape 17"/>
          <p:cNvCxnSpPr>
            <a:cxnSpLocks noChangeShapeType="1"/>
          </p:cNvCxnSpPr>
          <p:nvPr/>
        </p:nvCxnSpPr>
        <p:spPr bwMode="auto">
          <a:xfrm>
            <a:off x="4937126" y="6403975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" name="AutoShape 18"/>
          <p:cNvCxnSpPr>
            <a:cxnSpLocks noChangeShapeType="1"/>
          </p:cNvCxnSpPr>
          <p:nvPr/>
        </p:nvCxnSpPr>
        <p:spPr bwMode="auto">
          <a:xfrm>
            <a:off x="4811713" y="3590926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Oval 19"/>
          <p:cNvSpPr>
            <a:spLocks noChangeAspect="1" noChangeArrowheads="1"/>
          </p:cNvSpPr>
          <p:nvPr/>
        </p:nvSpPr>
        <p:spPr bwMode="auto">
          <a:xfrm>
            <a:off x="7340601" y="3336925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79" name="Oval 20"/>
          <p:cNvSpPr>
            <a:spLocks noChangeAspect="1" noChangeArrowheads="1"/>
          </p:cNvSpPr>
          <p:nvPr/>
        </p:nvSpPr>
        <p:spPr bwMode="auto">
          <a:xfrm>
            <a:off x="734060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80" name="Oval 21"/>
          <p:cNvSpPr>
            <a:spLocks noChangeAspect="1" noChangeArrowheads="1"/>
          </p:cNvSpPr>
          <p:nvPr/>
        </p:nvSpPr>
        <p:spPr bwMode="auto">
          <a:xfrm>
            <a:off x="7340601" y="6278564"/>
            <a:ext cx="250825" cy="250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cxnSp>
        <p:nvCxnSpPr>
          <p:cNvPr id="81" name="AutoShape 22"/>
          <p:cNvCxnSpPr>
            <a:cxnSpLocks noChangeShapeType="1"/>
          </p:cNvCxnSpPr>
          <p:nvPr/>
        </p:nvCxnSpPr>
        <p:spPr bwMode="auto">
          <a:xfrm>
            <a:off x="7466013" y="5080001"/>
            <a:ext cx="0" cy="1198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" name="AutoShape 23"/>
          <p:cNvCxnSpPr>
            <a:cxnSpLocks noChangeShapeType="1"/>
          </p:cNvCxnSpPr>
          <p:nvPr/>
        </p:nvCxnSpPr>
        <p:spPr bwMode="auto">
          <a:xfrm>
            <a:off x="7466013" y="3590926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AutoShape 24"/>
          <p:cNvCxnSpPr>
            <a:cxnSpLocks noChangeShapeType="1"/>
          </p:cNvCxnSpPr>
          <p:nvPr/>
        </p:nvCxnSpPr>
        <p:spPr bwMode="auto">
          <a:xfrm>
            <a:off x="4900613" y="3554413"/>
            <a:ext cx="2476500" cy="1309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4" name="Oval 25"/>
          <p:cNvSpPr>
            <a:spLocks noChangeAspect="1" noChangeArrowheads="1"/>
          </p:cNvSpPr>
          <p:nvPr/>
        </p:nvSpPr>
        <p:spPr bwMode="auto">
          <a:xfrm>
            <a:off x="929005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85" name="AutoShape 26"/>
          <p:cNvCxnSpPr>
            <a:cxnSpLocks noChangeShapeType="1"/>
          </p:cNvCxnSpPr>
          <p:nvPr/>
        </p:nvCxnSpPr>
        <p:spPr bwMode="auto">
          <a:xfrm>
            <a:off x="7591425" y="3463926"/>
            <a:ext cx="1735138" cy="1400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AutoShape 27"/>
          <p:cNvCxnSpPr>
            <a:cxnSpLocks noChangeShapeType="1"/>
          </p:cNvCxnSpPr>
          <p:nvPr/>
        </p:nvCxnSpPr>
        <p:spPr bwMode="auto">
          <a:xfrm>
            <a:off x="7591426" y="4954588"/>
            <a:ext cx="1698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7" name="AutoShape 28"/>
          <p:cNvCxnSpPr>
            <a:cxnSpLocks noChangeShapeType="1"/>
            <a:endCxn id="84" idx="3"/>
          </p:cNvCxnSpPr>
          <p:nvPr/>
        </p:nvCxnSpPr>
        <p:spPr bwMode="auto">
          <a:xfrm flipV="1">
            <a:off x="7554914" y="5043036"/>
            <a:ext cx="1771869" cy="1272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3729038" y="5651500"/>
            <a:ext cx="427038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3743326" y="4826000"/>
            <a:ext cx="352425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5</a:t>
            </a: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829300" y="6283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30</a:t>
            </a:r>
          </a:p>
        </p:txBody>
      </p: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7248526" y="550068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3695700" y="3997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93" name="Text Box 34"/>
          <p:cNvSpPr txBox="1">
            <a:spLocks noChangeArrowheads="1"/>
          </p:cNvSpPr>
          <p:nvPr/>
        </p:nvSpPr>
        <p:spPr bwMode="auto">
          <a:xfrm>
            <a:off x="5827713" y="48387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8</a:t>
            </a:r>
          </a:p>
        </p:txBody>
      </p:sp>
      <p:sp>
        <p:nvSpPr>
          <p:cNvPr id="94" name="Text Box 35"/>
          <p:cNvSpPr txBox="1">
            <a:spLocks noChangeArrowheads="1"/>
          </p:cNvSpPr>
          <p:nvPr/>
        </p:nvSpPr>
        <p:spPr bwMode="auto">
          <a:xfrm>
            <a:off x="5819776" y="404653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95" name="Text Box 36"/>
          <p:cNvSpPr txBox="1">
            <a:spLocks noChangeArrowheads="1"/>
          </p:cNvSpPr>
          <p:nvPr/>
        </p:nvSpPr>
        <p:spPr bwMode="auto">
          <a:xfrm>
            <a:off x="5838825" y="3355975"/>
            <a:ext cx="427038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9</a:t>
            </a:r>
          </a:p>
        </p:txBody>
      </p:sp>
      <p:sp>
        <p:nvSpPr>
          <p:cNvPr id="96" name="Text Box 37"/>
          <p:cNvSpPr txBox="1">
            <a:spLocks noChangeArrowheads="1"/>
          </p:cNvSpPr>
          <p:nvPr/>
        </p:nvSpPr>
        <p:spPr bwMode="auto">
          <a:xfrm>
            <a:off x="5827713" y="55324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6</a:t>
            </a:r>
          </a:p>
        </p:txBody>
      </p:sp>
      <p:sp>
        <p:nvSpPr>
          <p:cNvPr id="97" name="Text Box 38"/>
          <p:cNvSpPr txBox="1">
            <a:spLocks noChangeArrowheads="1"/>
          </p:cNvSpPr>
          <p:nvPr/>
        </p:nvSpPr>
        <p:spPr bwMode="auto">
          <a:xfrm>
            <a:off x="8226425" y="558165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98" name="Text Box 39"/>
          <p:cNvSpPr txBox="1">
            <a:spLocks noChangeArrowheads="1"/>
          </p:cNvSpPr>
          <p:nvPr/>
        </p:nvSpPr>
        <p:spPr bwMode="auto">
          <a:xfrm>
            <a:off x="8226425" y="48514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8178801" y="40671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7248526" y="40417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101" name="Text Box 42"/>
          <p:cNvSpPr txBox="1">
            <a:spLocks noChangeArrowheads="1"/>
          </p:cNvSpPr>
          <p:nvPr/>
        </p:nvSpPr>
        <p:spPr bwMode="auto">
          <a:xfrm>
            <a:off x="4591050" y="4117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4581526" y="5522913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103" name="Line 112"/>
          <p:cNvSpPr>
            <a:spLocks noChangeShapeType="1"/>
          </p:cNvSpPr>
          <p:nvPr/>
        </p:nvSpPr>
        <p:spPr bwMode="auto">
          <a:xfrm flipV="1">
            <a:off x="3581401" y="5753100"/>
            <a:ext cx="220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Line 114"/>
          <p:cNvSpPr>
            <a:spLocks noChangeShapeType="1"/>
          </p:cNvSpPr>
          <p:nvPr/>
        </p:nvSpPr>
        <p:spPr bwMode="auto">
          <a:xfrm flipV="1">
            <a:off x="3570289" y="6019800"/>
            <a:ext cx="220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solidFill>
                <a:schemeClr val="accent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Text Box 57"/>
          <p:cNvSpPr txBox="1">
            <a:spLocks noChangeArrowheads="1"/>
          </p:cNvSpPr>
          <p:nvPr/>
        </p:nvSpPr>
        <p:spPr bwMode="auto">
          <a:xfrm>
            <a:off x="4864101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06" name="Text Box 117"/>
          <p:cNvSpPr txBox="1">
            <a:spLocks noChangeArrowheads="1"/>
          </p:cNvSpPr>
          <p:nvPr/>
        </p:nvSpPr>
        <p:spPr bwMode="auto">
          <a:xfrm>
            <a:off x="4879976" y="411480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99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s-t cut</a:t>
                </a:r>
                <a:r>
                  <a:rPr lang="en-US" sz="2400" dirty="0"/>
                  <a:t> is a partition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𝑠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𝑡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capacity</a:t>
                </a:r>
                <a:r>
                  <a:rPr lang="en-US" sz="2400" dirty="0"/>
                  <a:t> of a cut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𝑐𝑎𝑝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out</m:t>
                        </m:r>
                        <m:r>
                          <a:rPr lang="en-US" sz="24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of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5561"/>
                <a:ext cx="7886700" cy="4741391"/>
              </a:xfrm>
              <a:blipFill rotWithShape="0">
                <a:blip r:embed="rId3"/>
                <a:stretch>
                  <a:fillRect l="-1005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0"/>
          <p:cNvSpPr>
            <a:spLocks noChangeAspect="1" noChangeArrowheads="1"/>
          </p:cNvSpPr>
          <p:nvPr/>
        </p:nvSpPr>
        <p:spPr bwMode="auto">
          <a:xfrm>
            <a:off x="2701926" y="4827588"/>
            <a:ext cx="250825" cy="25241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6" name="Oval 51"/>
          <p:cNvSpPr>
            <a:spLocks noChangeAspect="1" noChangeArrowheads="1"/>
          </p:cNvSpPr>
          <p:nvPr/>
        </p:nvSpPr>
        <p:spPr bwMode="auto">
          <a:xfrm>
            <a:off x="4686301" y="3338513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7" name="Oval 52"/>
          <p:cNvSpPr>
            <a:spLocks noChangeAspect="1" noChangeArrowheads="1"/>
          </p:cNvSpPr>
          <p:nvPr/>
        </p:nvSpPr>
        <p:spPr bwMode="auto">
          <a:xfrm>
            <a:off x="4686301" y="4827588"/>
            <a:ext cx="250825" cy="25241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8" name="Oval 53"/>
          <p:cNvSpPr>
            <a:spLocks noChangeAspect="1" noChangeArrowheads="1"/>
          </p:cNvSpPr>
          <p:nvPr/>
        </p:nvSpPr>
        <p:spPr bwMode="auto">
          <a:xfrm>
            <a:off x="4686301" y="6278564"/>
            <a:ext cx="250825" cy="250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cxnSp>
        <p:nvCxnSpPr>
          <p:cNvPr id="9" name="AutoShape 54"/>
          <p:cNvCxnSpPr>
            <a:cxnSpLocks noChangeShapeType="1"/>
            <a:endCxn id="6" idx="3"/>
          </p:cNvCxnSpPr>
          <p:nvPr/>
        </p:nvCxnSpPr>
        <p:spPr bwMode="auto">
          <a:xfrm flipV="1">
            <a:off x="2916238" y="3555317"/>
            <a:ext cx="1806794" cy="1334977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55"/>
          <p:cNvCxnSpPr>
            <a:cxnSpLocks noChangeShapeType="1"/>
            <a:endCxn id="7" idx="2"/>
          </p:cNvCxnSpPr>
          <p:nvPr/>
        </p:nvCxnSpPr>
        <p:spPr bwMode="auto">
          <a:xfrm flipV="1">
            <a:off x="2952750" y="4953795"/>
            <a:ext cx="17335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AutoShape 56"/>
          <p:cNvCxnSpPr>
            <a:cxnSpLocks noChangeShapeType="1"/>
            <a:endCxn id="8" idx="1"/>
          </p:cNvCxnSpPr>
          <p:nvPr/>
        </p:nvCxnSpPr>
        <p:spPr bwMode="auto">
          <a:xfrm>
            <a:off x="2916238" y="5069681"/>
            <a:ext cx="1806794" cy="1245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AutoShape 57"/>
          <p:cNvCxnSpPr>
            <a:cxnSpLocks noChangeShapeType="1"/>
          </p:cNvCxnSpPr>
          <p:nvPr/>
        </p:nvCxnSpPr>
        <p:spPr bwMode="auto">
          <a:xfrm>
            <a:off x="4937126" y="4954588"/>
            <a:ext cx="2403475" cy="0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58"/>
          <p:cNvCxnSpPr>
            <a:cxnSpLocks noChangeShapeType="1"/>
            <a:stCxn id="7" idx="5"/>
          </p:cNvCxnSpPr>
          <p:nvPr/>
        </p:nvCxnSpPr>
        <p:spPr bwMode="auto">
          <a:xfrm>
            <a:off x="4900393" y="5043035"/>
            <a:ext cx="2476720" cy="1272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AutoShape 59"/>
          <p:cNvCxnSpPr>
            <a:cxnSpLocks noChangeShapeType="1"/>
            <a:endCxn id="8" idx="0"/>
          </p:cNvCxnSpPr>
          <p:nvPr/>
        </p:nvCxnSpPr>
        <p:spPr bwMode="auto">
          <a:xfrm>
            <a:off x="4811713" y="5106193"/>
            <a:ext cx="0" cy="11723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AutoShape 60"/>
          <p:cNvCxnSpPr>
            <a:cxnSpLocks noChangeShapeType="1"/>
          </p:cNvCxnSpPr>
          <p:nvPr/>
        </p:nvCxnSpPr>
        <p:spPr bwMode="auto">
          <a:xfrm>
            <a:off x="4937126" y="3465513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61"/>
          <p:cNvCxnSpPr>
            <a:cxnSpLocks noChangeShapeType="1"/>
          </p:cNvCxnSpPr>
          <p:nvPr/>
        </p:nvCxnSpPr>
        <p:spPr bwMode="auto">
          <a:xfrm>
            <a:off x="4937126" y="6403975"/>
            <a:ext cx="2403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62"/>
          <p:cNvCxnSpPr>
            <a:cxnSpLocks noChangeShapeType="1"/>
          </p:cNvCxnSpPr>
          <p:nvPr/>
        </p:nvCxnSpPr>
        <p:spPr bwMode="auto">
          <a:xfrm>
            <a:off x="4811713" y="3592514"/>
            <a:ext cx="0" cy="1235075"/>
          </a:xfrm>
          <a:prstGeom prst="straightConnector1">
            <a:avLst/>
          </a:prstGeom>
          <a:noFill/>
          <a:ln w="50800">
            <a:solidFill>
              <a:schemeClr val="accent1">
                <a:lumMod val="75000"/>
              </a:schemeClr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Oval 63"/>
          <p:cNvSpPr>
            <a:spLocks noChangeAspect="1" noChangeArrowheads="1"/>
          </p:cNvSpPr>
          <p:nvPr/>
        </p:nvSpPr>
        <p:spPr bwMode="auto">
          <a:xfrm>
            <a:off x="7340601" y="3338513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0" name="Oval 64"/>
          <p:cNvSpPr>
            <a:spLocks noChangeAspect="1" noChangeArrowheads="1"/>
          </p:cNvSpPr>
          <p:nvPr/>
        </p:nvSpPr>
        <p:spPr bwMode="auto">
          <a:xfrm>
            <a:off x="7340601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1" name="Oval 65"/>
          <p:cNvSpPr>
            <a:spLocks noChangeAspect="1" noChangeArrowheads="1"/>
          </p:cNvSpPr>
          <p:nvPr/>
        </p:nvSpPr>
        <p:spPr bwMode="auto">
          <a:xfrm>
            <a:off x="7340601" y="6278564"/>
            <a:ext cx="250825" cy="250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cxnSp>
        <p:nvCxnSpPr>
          <p:cNvPr id="22" name="AutoShape 66"/>
          <p:cNvCxnSpPr>
            <a:cxnSpLocks noChangeShapeType="1"/>
          </p:cNvCxnSpPr>
          <p:nvPr/>
        </p:nvCxnSpPr>
        <p:spPr bwMode="auto">
          <a:xfrm>
            <a:off x="7466013" y="5080001"/>
            <a:ext cx="0" cy="1198563"/>
          </a:xfrm>
          <a:prstGeom prst="straightConnector1">
            <a:avLst/>
          </a:prstGeom>
          <a:noFill/>
          <a:ln w="50800">
            <a:solidFill>
              <a:schemeClr val="accent1">
                <a:lumMod val="75000"/>
              </a:schemeClr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67"/>
          <p:cNvCxnSpPr>
            <a:cxnSpLocks noChangeShapeType="1"/>
          </p:cNvCxnSpPr>
          <p:nvPr/>
        </p:nvCxnSpPr>
        <p:spPr bwMode="auto">
          <a:xfrm>
            <a:off x="7466013" y="3592514"/>
            <a:ext cx="0" cy="1235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68"/>
          <p:cNvCxnSpPr>
            <a:cxnSpLocks noChangeShapeType="1"/>
          </p:cNvCxnSpPr>
          <p:nvPr/>
        </p:nvCxnSpPr>
        <p:spPr bwMode="auto">
          <a:xfrm>
            <a:off x="4900613" y="3556000"/>
            <a:ext cx="2476500" cy="1308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Oval 69"/>
          <p:cNvSpPr>
            <a:spLocks noChangeAspect="1" noChangeArrowheads="1"/>
          </p:cNvSpPr>
          <p:nvPr/>
        </p:nvSpPr>
        <p:spPr bwMode="auto">
          <a:xfrm>
            <a:off x="9290051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26" name="AutoShape 70"/>
          <p:cNvCxnSpPr>
            <a:cxnSpLocks noChangeShapeType="1"/>
          </p:cNvCxnSpPr>
          <p:nvPr/>
        </p:nvCxnSpPr>
        <p:spPr bwMode="auto">
          <a:xfrm>
            <a:off x="7591425" y="3465514"/>
            <a:ext cx="1735138" cy="1398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71"/>
          <p:cNvCxnSpPr>
            <a:cxnSpLocks noChangeShapeType="1"/>
          </p:cNvCxnSpPr>
          <p:nvPr/>
        </p:nvCxnSpPr>
        <p:spPr bwMode="auto">
          <a:xfrm>
            <a:off x="7591426" y="4954588"/>
            <a:ext cx="1698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AutoShape 72"/>
          <p:cNvCxnSpPr>
            <a:cxnSpLocks noChangeShapeType="1"/>
            <a:endCxn id="25" idx="3"/>
          </p:cNvCxnSpPr>
          <p:nvPr/>
        </p:nvCxnSpPr>
        <p:spPr bwMode="auto">
          <a:xfrm flipV="1">
            <a:off x="7554914" y="5043036"/>
            <a:ext cx="1771869" cy="1272041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3729038" y="565308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3741738" y="4826000"/>
            <a:ext cx="35401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5</a:t>
            </a: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5829300" y="6283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30</a:t>
            </a:r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7248526" y="550068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3694114" y="3998913"/>
            <a:ext cx="427037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5827713" y="48387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8</a:t>
            </a:r>
          </a:p>
        </p:txBody>
      </p:sp>
      <p:sp>
        <p:nvSpPr>
          <p:cNvPr id="35" name="Text Box 79"/>
          <p:cNvSpPr txBox="1">
            <a:spLocks noChangeArrowheads="1"/>
          </p:cNvSpPr>
          <p:nvPr/>
        </p:nvSpPr>
        <p:spPr bwMode="auto">
          <a:xfrm>
            <a:off x="5818188" y="40465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5838825" y="3355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9</a:t>
            </a:r>
          </a:p>
        </p:txBody>
      </p:sp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5827713" y="55324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6</a:t>
            </a:r>
          </a:p>
        </p:txBody>
      </p:sp>
      <p:sp>
        <p:nvSpPr>
          <p:cNvPr id="38" name="Text Box 82"/>
          <p:cNvSpPr txBox="1">
            <a:spLocks noChangeArrowheads="1"/>
          </p:cNvSpPr>
          <p:nvPr/>
        </p:nvSpPr>
        <p:spPr bwMode="auto">
          <a:xfrm>
            <a:off x="8226425" y="55832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8226425" y="48514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8178801" y="4068763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7248526" y="40417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4591050" y="4117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4579938" y="5522913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44" name="Text Box 90"/>
          <p:cNvSpPr txBox="1">
            <a:spLocks noChangeArrowheads="1"/>
          </p:cNvSpPr>
          <p:nvPr/>
        </p:nvSpPr>
        <p:spPr bwMode="auto">
          <a:xfrm>
            <a:off x="2695576" y="5705475"/>
            <a:ext cx="8256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capacity</a:t>
            </a:r>
          </a:p>
        </p:txBody>
      </p:sp>
      <p:sp>
        <p:nvSpPr>
          <p:cNvPr id="45" name="Line 91"/>
          <p:cNvSpPr>
            <a:spLocks noChangeShapeType="1"/>
          </p:cNvSpPr>
          <p:nvPr/>
        </p:nvSpPr>
        <p:spPr bwMode="auto">
          <a:xfrm flipV="1">
            <a:off x="3581401" y="5791200"/>
            <a:ext cx="22066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 Box 93"/>
          <p:cNvSpPr txBox="1">
            <a:spLocks noChangeArrowheads="1"/>
          </p:cNvSpPr>
          <p:nvPr/>
        </p:nvSpPr>
        <p:spPr bwMode="auto">
          <a:xfrm>
            <a:off x="1905001" y="4772025"/>
            <a:ext cx="70425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source</a:t>
            </a:r>
          </a:p>
        </p:txBody>
      </p:sp>
      <p:sp>
        <p:nvSpPr>
          <p:cNvPr id="47" name="Text Box 94"/>
          <p:cNvSpPr txBox="1">
            <a:spLocks noChangeArrowheads="1"/>
          </p:cNvSpPr>
          <p:nvPr/>
        </p:nvSpPr>
        <p:spPr bwMode="auto">
          <a:xfrm>
            <a:off x="9601201" y="4781550"/>
            <a:ext cx="493745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1060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Minimum Cut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𝐺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𝐸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,{</m:t>
                    </m:r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𝑐</m:t>
                    </m:r>
                    <m:r>
                      <a:rPr lang="pt-B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pt-B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𝑒</m:t>
                    </m:r>
                    <m:r>
                      <a:rPr lang="pt-B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)})</m:t>
                    </m:r>
                  </m:oMath>
                </a14:m>
                <a:r>
                  <a:rPr lang="pt-BR" sz="2400" dirty="0">
                    <a:solidFill>
                      <a:schemeClr val="accent2">
                        <a:lumMod val="75000"/>
                      </a:schemeClr>
                    </a:solidFill>
                  </a:rPr>
                  <a:t>, f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ind an s-t cut of min. 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capacity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Check capacity of a cut by summing edges leaving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  <a:blipFill rotWithShape="0">
                <a:blip r:embed="rId3"/>
                <a:stretch>
                  <a:fillRect l="-1005" t="-1799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0"/>
          <p:cNvSpPr>
            <a:spLocks noChangeAspect="1" noChangeArrowheads="1"/>
          </p:cNvSpPr>
          <p:nvPr/>
        </p:nvSpPr>
        <p:spPr bwMode="auto">
          <a:xfrm>
            <a:off x="2701926" y="4827588"/>
            <a:ext cx="250825" cy="25241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6" name="Oval 51"/>
          <p:cNvSpPr>
            <a:spLocks noChangeAspect="1" noChangeArrowheads="1"/>
          </p:cNvSpPr>
          <p:nvPr/>
        </p:nvSpPr>
        <p:spPr bwMode="auto">
          <a:xfrm>
            <a:off x="4686301" y="3338513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7" name="Oval 52"/>
          <p:cNvSpPr>
            <a:spLocks noChangeAspect="1" noChangeArrowheads="1"/>
          </p:cNvSpPr>
          <p:nvPr/>
        </p:nvSpPr>
        <p:spPr bwMode="auto">
          <a:xfrm>
            <a:off x="4686301" y="4827588"/>
            <a:ext cx="250825" cy="25241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8" name="Oval 53"/>
          <p:cNvSpPr>
            <a:spLocks noChangeAspect="1" noChangeArrowheads="1"/>
          </p:cNvSpPr>
          <p:nvPr/>
        </p:nvSpPr>
        <p:spPr bwMode="auto">
          <a:xfrm>
            <a:off x="4686301" y="6278564"/>
            <a:ext cx="250825" cy="250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cxnSp>
        <p:nvCxnSpPr>
          <p:cNvPr id="9" name="AutoShape 54"/>
          <p:cNvCxnSpPr>
            <a:cxnSpLocks noChangeShapeType="1"/>
            <a:endCxn id="6" idx="3"/>
          </p:cNvCxnSpPr>
          <p:nvPr/>
        </p:nvCxnSpPr>
        <p:spPr bwMode="auto">
          <a:xfrm flipV="1">
            <a:off x="2916238" y="3555317"/>
            <a:ext cx="1806794" cy="1334977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55"/>
          <p:cNvCxnSpPr>
            <a:cxnSpLocks noChangeShapeType="1"/>
            <a:endCxn id="7" idx="2"/>
          </p:cNvCxnSpPr>
          <p:nvPr/>
        </p:nvCxnSpPr>
        <p:spPr bwMode="auto">
          <a:xfrm flipV="1">
            <a:off x="2952750" y="4953795"/>
            <a:ext cx="1733550" cy="269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AutoShape 56"/>
          <p:cNvCxnSpPr>
            <a:cxnSpLocks noChangeShapeType="1"/>
            <a:endCxn id="8" idx="1"/>
          </p:cNvCxnSpPr>
          <p:nvPr/>
        </p:nvCxnSpPr>
        <p:spPr bwMode="auto">
          <a:xfrm>
            <a:off x="2916238" y="5069681"/>
            <a:ext cx="1806794" cy="124561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AutoShape 57"/>
          <p:cNvCxnSpPr>
            <a:cxnSpLocks noChangeShapeType="1"/>
          </p:cNvCxnSpPr>
          <p:nvPr/>
        </p:nvCxnSpPr>
        <p:spPr bwMode="auto">
          <a:xfrm>
            <a:off x="4937126" y="4954588"/>
            <a:ext cx="2403475" cy="0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58"/>
          <p:cNvCxnSpPr>
            <a:cxnSpLocks noChangeShapeType="1"/>
            <a:stCxn id="7" idx="5"/>
          </p:cNvCxnSpPr>
          <p:nvPr/>
        </p:nvCxnSpPr>
        <p:spPr bwMode="auto">
          <a:xfrm>
            <a:off x="4900393" y="5043035"/>
            <a:ext cx="2476720" cy="127204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lg" len="med"/>
            <a:tailEnd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AutoShape 59"/>
          <p:cNvCxnSpPr>
            <a:cxnSpLocks noChangeShapeType="1"/>
            <a:endCxn id="8" idx="0"/>
          </p:cNvCxnSpPr>
          <p:nvPr/>
        </p:nvCxnSpPr>
        <p:spPr bwMode="auto">
          <a:xfrm>
            <a:off x="4811713" y="5106193"/>
            <a:ext cx="0" cy="117237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AutoShape 60"/>
          <p:cNvCxnSpPr>
            <a:cxnSpLocks noChangeShapeType="1"/>
          </p:cNvCxnSpPr>
          <p:nvPr/>
        </p:nvCxnSpPr>
        <p:spPr bwMode="auto">
          <a:xfrm>
            <a:off x="4937126" y="3465513"/>
            <a:ext cx="24034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61"/>
          <p:cNvCxnSpPr>
            <a:cxnSpLocks noChangeShapeType="1"/>
          </p:cNvCxnSpPr>
          <p:nvPr/>
        </p:nvCxnSpPr>
        <p:spPr bwMode="auto">
          <a:xfrm>
            <a:off x="4937126" y="6403975"/>
            <a:ext cx="24034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62"/>
          <p:cNvCxnSpPr>
            <a:cxnSpLocks noChangeShapeType="1"/>
          </p:cNvCxnSpPr>
          <p:nvPr/>
        </p:nvCxnSpPr>
        <p:spPr bwMode="auto">
          <a:xfrm>
            <a:off x="4811713" y="3592514"/>
            <a:ext cx="0" cy="12350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Oval 63"/>
          <p:cNvSpPr>
            <a:spLocks noChangeAspect="1" noChangeArrowheads="1"/>
          </p:cNvSpPr>
          <p:nvPr/>
        </p:nvSpPr>
        <p:spPr bwMode="auto">
          <a:xfrm>
            <a:off x="7340601" y="3338513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20" name="Oval 64"/>
          <p:cNvSpPr>
            <a:spLocks noChangeAspect="1" noChangeArrowheads="1"/>
          </p:cNvSpPr>
          <p:nvPr/>
        </p:nvSpPr>
        <p:spPr bwMode="auto">
          <a:xfrm>
            <a:off x="7340601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21" name="Oval 65"/>
          <p:cNvSpPr>
            <a:spLocks noChangeAspect="1" noChangeArrowheads="1"/>
          </p:cNvSpPr>
          <p:nvPr/>
        </p:nvSpPr>
        <p:spPr bwMode="auto">
          <a:xfrm>
            <a:off x="7340601" y="6278564"/>
            <a:ext cx="250825" cy="250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cxnSp>
        <p:nvCxnSpPr>
          <p:cNvPr id="22" name="AutoShape 66"/>
          <p:cNvCxnSpPr>
            <a:cxnSpLocks noChangeShapeType="1"/>
          </p:cNvCxnSpPr>
          <p:nvPr/>
        </p:nvCxnSpPr>
        <p:spPr bwMode="auto">
          <a:xfrm>
            <a:off x="7466013" y="5080001"/>
            <a:ext cx="0" cy="119856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67"/>
          <p:cNvCxnSpPr>
            <a:cxnSpLocks noChangeShapeType="1"/>
          </p:cNvCxnSpPr>
          <p:nvPr/>
        </p:nvCxnSpPr>
        <p:spPr bwMode="auto">
          <a:xfrm>
            <a:off x="7466013" y="3592514"/>
            <a:ext cx="0" cy="12350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68"/>
          <p:cNvCxnSpPr>
            <a:cxnSpLocks noChangeShapeType="1"/>
          </p:cNvCxnSpPr>
          <p:nvPr/>
        </p:nvCxnSpPr>
        <p:spPr bwMode="auto">
          <a:xfrm>
            <a:off x="4900613" y="3556000"/>
            <a:ext cx="2476500" cy="13081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Oval 69"/>
          <p:cNvSpPr>
            <a:spLocks noChangeAspect="1" noChangeArrowheads="1"/>
          </p:cNvSpPr>
          <p:nvPr/>
        </p:nvSpPr>
        <p:spPr bwMode="auto">
          <a:xfrm>
            <a:off x="9290051" y="4827588"/>
            <a:ext cx="250825" cy="2524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26" name="AutoShape 70"/>
          <p:cNvCxnSpPr>
            <a:cxnSpLocks noChangeShapeType="1"/>
          </p:cNvCxnSpPr>
          <p:nvPr/>
        </p:nvCxnSpPr>
        <p:spPr bwMode="auto">
          <a:xfrm>
            <a:off x="7591425" y="3465514"/>
            <a:ext cx="1735138" cy="1398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71"/>
          <p:cNvCxnSpPr>
            <a:cxnSpLocks noChangeShapeType="1"/>
          </p:cNvCxnSpPr>
          <p:nvPr/>
        </p:nvCxnSpPr>
        <p:spPr bwMode="auto">
          <a:xfrm>
            <a:off x="7591426" y="4954588"/>
            <a:ext cx="16986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AutoShape 72"/>
          <p:cNvCxnSpPr>
            <a:cxnSpLocks noChangeShapeType="1"/>
            <a:endCxn id="25" idx="3"/>
          </p:cNvCxnSpPr>
          <p:nvPr/>
        </p:nvCxnSpPr>
        <p:spPr bwMode="auto">
          <a:xfrm flipV="1">
            <a:off x="7554914" y="5043036"/>
            <a:ext cx="1771869" cy="1272041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3729038" y="565308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3741738" y="4826000"/>
            <a:ext cx="35401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5</a:t>
            </a: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5829300" y="6283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30</a:t>
            </a:r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7248526" y="550068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3694114" y="3998913"/>
            <a:ext cx="427037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5827713" y="48387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8</a:t>
            </a:r>
          </a:p>
        </p:txBody>
      </p:sp>
      <p:sp>
        <p:nvSpPr>
          <p:cNvPr id="35" name="Text Box 79"/>
          <p:cNvSpPr txBox="1">
            <a:spLocks noChangeArrowheads="1"/>
          </p:cNvSpPr>
          <p:nvPr/>
        </p:nvSpPr>
        <p:spPr bwMode="auto">
          <a:xfrm>
            <a:off x="5818188" y="40465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5838825" y="3355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9</a:t>
            </a:r>
          </a:p>
        </p:txBody>
      </p:sp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5827713" y="55324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6</a:t>
            </a:r>
          </a:p>
        </p:txBody>
      </p:sp>
      <p:sp>
        <p:nvSpPr>
          <p:cNvPr id="38" name="Text Box 82"/>
          <p:cNvSpPr txBox="1">
            <a:spLocks noChangeArrowheads="1"/>
          </p:cNvSpPr>
          <p:nvPr/>
        </p:nvSpPr>
        <p:spPr bwMode="auto">
          <a:xfrm>
            <a:off x="8226425" y="55832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8226425" y="48514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8178801" y="4068763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7248526" y="40417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4591050" y="4117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4579938" y="5522913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44" name="Text Box 90"/>
          <p:cNvSpPr txBox="1">
            <a:spLocks noChangeArrowheads="1"/>
          </p:cNvSpPr>
          <p:nvPr/>
        </p:nvSpPr>
        <p:spPr bwMode="auto">
          <a:xfrm>
            <a:off x="2695576" y="5705475"/>
            <a:ext cx="8256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capacity</a:t>
            </a:r>
          </a:p>
        </p:txBody>
      </p:sp>
      <p:sp>
        <p:nvSpPr>
          <p:cNvPr id="45" name="Line 91"/>
          <p:cNvSpPr>
            <a:spLocks noChangeShapeType="1"/>
          </p:cNvSpPr>
          <p:nvPr/>
        </p:nvSpPr>
        <p:spPr bwMode="auto">
          <a:xfrm flipV="1">
            <a:off x="3581401" y="5791200"/>
            <a:ext cx="22066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 Box 93"/>
          <p:cNvSpPr txBox="1">
            <a:spLocks noChangeArrowheads="1"/>
          </p:cNvSpPr>
          <p:nvPr/>
        </p:nvSpPr>
        <p:spPr bwMode="auto">
          <a:xfrm>
            <a:off x="1905001" y="4772025"/>
            <a:ext cx="70425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source</a:t>
            </a:r>
          </a:p>
        </p:txBody>
      </p:sp>
      <p:sp>
        <p:nvSpPr>
          <p:cNvPr id="47" name="Text Box 94"/>
          <p:cNvSpPr txBox="1">
            <a:spLocks noChangeArrowheads="1"/>
          </p:cNvSpPr>
          <p:nvPr/>
        </p:nvSpPr>
        <p:spPr bwMode="auto">
          <a:xfrm>
            <a:off x="9601201" y="4781550"/>
            <a:ext cx="493745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18918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Flows vs.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75562"/>
                <a:ext cx="7886700" cy="4741391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1" dirty="0"/>
                  <a:t>Fact: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any s-t flow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any s-t cut, then the net flow across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equal to the amount leaving s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5561"/>
                <a:ext cx="7886700" cy="4741391"/>
              </a:xfrm>
              <a:blipFill rotWithShape="0">
                <a:blip r:embed="rId3"/>
                <a:stretch>
                  <a:fillRect l="-1005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9823" y="2055931"/>
                <a:ext cx="3837781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out</m:t>
                          </m:r>
                          <m:r>
                            <a:rPr lang="en-US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of</m:t>
                          </m:r>
                          <m:r>
                            <a:rPr lang="en-US"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latin typeface="Cambria Math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in</m:t>
                          </m:r>
                          <m:r>
                            <a:rPr lang="en-US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to</m:t>
                          </m:r>
                          <m:r>
                            <a:rPr lang="en-US"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latin typeface="Cambria Math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𝑣𝑎𝑙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22" y="2055930"/>
                <a:ext cx="3837781" cy="7645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3802064" y="3717446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5908676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8278814" y="376872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3792539" y="5937251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5908676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8283576" y="532130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3771901" y="45624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910264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8285164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910264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7623176" y="40544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7567614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5916614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14</a:t>
            </a:r>
          </a:p>
        </p:txBody>
      </p:sp>
      <p:sp>
        <p:nvSpPr>
          <p:cNvPr id="61" name="Text Box 111"/>
          <p:cNvSpPr txBox="1">
            <a:spLocks noChangeArrowheads="1"/>
          </p:cNvSpPr>
          <p:nvPr/>
        </p:nvSpPr>
        <p:spPr bwMode="auto">
          <a:xfrm>
            <a:off x="2695576" y="5591175"/>
            <a:ext cx="8256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capacity</a:t>
            </a:r>
          </a:p>
        </p:txBody>
      </p:sp>
      <p:sp>
        <p:nvSpPr>
          <p:cNvPr id="62" name="Text Box 113"/>
          <p:cNvSpPr txBox="1">
            <a:spLocks noChangeArrowheads="1"/>
          </p:cNvSpPr>
          <p:nvPr/>
        </p:nvSpPr>
        <p:spPr bwMode="auto">
          <a:xfrm>
            <a:off x="3000376" y="5867400"/>
            <a:ext cx="526831" cy="3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flow</a:t>
            </a:r>
          </a:p>
        </p:txBody>
      </p:sp>
      <p:sp>
        <p:nvSpPr>
          <p:cNvPr id="63" name="Oval 6"/>
          <p:cNvSpPr>
            <a:spLocks noChangeAspect="1" noChangeArrowheads="1"/>
          </p:cNvSpPr>
          <p:nvPr/>
        </p:nvSpPr>
        <p:spPr bwMode="auto">
          <a:xfrm>
            <a:off x="2701926" y="4827589"/>
            <a:ext cx="250825" cy="25241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 dirty="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64" name="Oval 7"/>
          <p:cNvSpPr>
            <a:spLocks noChangeAspect="1" noChangeArrowheads="1"/>
          </p:cNvSpPr>
          <p:nvPr/>
        </p:nvSpPr>
        <p:spPr bwMode="auto">
          <a:xfrm>
            <a:off x="4686301" y="3336925"/>
            <a:ext cx="250825" cy="254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65" name="Oval 8"/>
          <p:cNvSpPr>
            <a:spLocks noChangeAspect="1" noChangeArrowheads="1"/>
          </p:cNvSpPr>
          <p:nvPr/>
        </p:nvSpPr>
        <p:spPr bwMode="auto">
          <a:xfrm>
            <a:off x="4686301" y="4827589"/>
            <a:ext cx="250825" cy="25241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66" name="Oval 9"/>
          <p:cNvSpPr>
            <a:spLocks noChangeAspect="1" noChangeArrowheads="1"/>
          </p:cNvSpPr>
          <p:nvPr/>
        </p:nvSpPr>
        <p:spPr bwMode="auto">
          <a:xfrm>
            <a:off x="4686301" y="6278564"/>
            <a:ext cx="250825" cy="250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cxnSp>
        <p:nvCxnSpPr>
          <p:cNvPr id="67" name="AutoShape 10"/>
          <p:cNvCxnSpPr>
            <a:cxnSpLocks noChangeShapeType="1"/>
          </p:cNvCxnSpPr>
          <p:nvPr/>
        </p:nvCxnSpPr>
        <p:spPr bwMode="auto">
          <a:xfrm flipV="1">
            <a:off x="2916239" y="3554413"/>
            <a:ext cx="1806575" cy="1309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AutoShape 11"/>
          <p:cNvCxnSpPr>
            <a:cxnSpLocks noChangeShapeType="1"/>
          </p:cNvCxnSpPr>
          <p:nvPr/>
        </p:nvCxnSpPr>
        <p:spPr bwMode="auto">
          <a:xfrm>
            <a:off x="2952750" y="4954588"/>
            <a:ext cx="1733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" name="AutoShape 12"/>
          <p:cNvCxnSpPr>
            <a:cxnSpLocks noChangeShapeType="1"/>
          </p:cNvCxnSpPr>
          <p:nvPr/>
        </p:nvCxnSpPr>
        <p:spPr bwMode="auto">
          <a:xfrm>
            <a:off x="2916239" y="5043488"/>
            <a:ext cx="1806575" cy="127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AutoShape 13"/>
          <p:cNvCxnSpPr>
            <a:cxnSpLocks noChangeShapeType="1"/>
          </p:cNvCxnSpPr>
          <p:nvPr/>
        </p:nvCxnSpPr>
        <p:spPr bwMode="auto">
          <a:xfrm>
            <a:off x="4937126" y="4954588"/>
            <a:ext cx="2403475" cy="0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AutoShape 14"/>
          <p:cNvCxnSpPr>
            <a:cxnSpLocks noChangeShapeType="1"/>
          </p:cNvCxnSpPr>
          <p:nvPr/>
        </p:nvCxnSpPr>
        <p:spPr bwMode="auto">
          <a:xfrm>
            <a:off x="4900613" y="5043488"/>
            <a:ext cx="2476500" cy="1271588"/>
          </a:xfrm>
          <a:prstGeom prst="straightConnector1">
            <a:avLst/>
          </a:prstGeom>
          <a:noFill/>
          <a:ln w="50800">
            <a:solidFill>
              <a:schemeClr val="accent1">
                <a:lumMod val="75000"/>
              </a:schemeClr>
            </a:solidFill>
            <a:round/>
            <a:headEnd type="triangle" w="med" len="sm"/>
            <a:tail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AutoShape 15"/>
          <p:cNvCxnSpPr>
            <a:cxnSpLocks noChangeShapeType="1"/>
          </p:cNvCxnSpPr>
          <p:nvPr/>
        </p:nvCxnSpPr>
        <p:spPr bwMode="auto">
          <a:xfrm>
            <a:off x="4811713" y="5080001"/>
            <a:ext cx="0" cy="1198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" name="AutoShape 16"/>
          <p:cNvCxnSpPr>
            <a:cxnSpLocks noChangeShapeType="1"/>
          </p:cNvCxnSpPr>
          <p:nvPr/>
        </p:nvCxnSpPr>
        <p:spPr bwMode="auto">
          <a:xfrm>
            <a:off x="4937126" y="3463925"/>
            <a:ext cx="2403475" cy="0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>
            <a:off x="4937126" y="6403975"/>
            <a:ext cx="2403475" cy="0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AutoShape 18"/>
          <p:cNvCxnSpPr>
            <a:cxnSpLocks noChangeShapeType="1"/>
          </p:cNvCxnSpPr>
          <p:nvPr/>
        </p:nvCxnSpPr>
        <p:spPr bwMode="auto">
          <a:xfrm>
            <a:off x="4811713" y="3590926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6" name="Oval 19"/>
          <p:cNvSpPr>
            <a:spLocks noChangeAspect="1" noChangeArrowheads="1"/>
          </p:cNvSpPr>
          <p:nvPr/>
        </p:nvSpPr>
        <p:spPr bwMode="auto">
          <a:xfrm>
            <a:off x="7340601" y="3336925"/>
            <a:ext cx="250825" cy="254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77" name="Oval 20"/>
          <p:cNvSpPr>
            <a:spLocks noChangeAspect="1" noChangeArrowheads="1"/>
          </p:cNvSpPr>
          <p:nvPr/>
        </p:nvSpPr>
        <p:spPr bwMode="auto">
          <a:xfrm>
            <a:off x="734060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6</a:t>
            </a:r>
          </a:p>
        </p:txBody>
      </p:sp>
      <p:sp>
        <p:nvSpPr>
          <p:cNvPr id="78" name="Oval 21"/>
          <p:cNvSpPr>
            <a:spLocks noChangeAspect="1" noChangeArrowheads="1"/>
          </p:cNvSpPr>
          <p:nvPr/>
        </p:nvSpPr>
        <p:spPr bwMode="auto">
          <a:xfrm>
            <a:off x="7340601" y="6278564"/>
            <a:ext cx="250825" cy="250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7</a:t>
            </a:r>
          </a:p>
        </p:txBody>
      </p:sp>
      <p:cxnSp>
        <p:nvCxnSpPr>
          <p:cNvPr id="79" name="AutoShape 22"/>
          <p:cNvCxnSpPr>
            <a:cxnSpLocks noChangeShapeType="1"/>
          </p:cNvCxnSpPr>
          <p:nvPr/>
        </p:nvCxnSpPr>
        <p:spPr bwMode="auto">
          <a:xfrm>
            <a:off x="7466013" y="5080001"/>
            <a:ext cx="0" cy="1198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" name="AutoShape 23"/>
          <p:cNvCxnSpPr>
            <a:cxnSpLocks noChangeShapeType="1"/>
          </p:cNvCxnSpPr>
          <p:nvPr/>
        </p:nvCxnSpPr>
        <p:spPr bwMode="auto">
          <a:xfrm>
            <a:off x="7466013" y="3590926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AutoShape 24"/>
          <p:cNvCxnSpPr>
            <a:cxnSpLocks noChangeShapeType="1"/>
          </p:cNvCxnSpPr>
          <p:nvPr/>
        </p:nvCxnSpPr>
        <p:spPr bwMode="auto">
          <a:xfrm>
            <a:off x="4900613" y="3554413"/>
            <a:ext cx="2476500" cy="1309688"/>
          </a:xfrm>
          <a:prstGeom prst="straightConnector1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" name="Oval 25"/>
          <p:cNvSpPr>
            <a:spLocks noChangeAspect="1" noChangeArrowheads="1"/>
          </p:cNvSpPr>
          <p:nvPr/>
        </p:nvSpPr>
        <p:spPr bwMode="auto">
          <a:xfrm>
            <a:off x="9290051" y="4827589"/>
            <a:ext cx="250825" cy="2524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20" tIns="46011" rIns="92020" bIns="46011" anchor="ctr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kumimoji="0" lang="en-US" altLang="en-US" sz="15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83" name="AutoShape 26"/>
          <p:cNvCxnSpPr>
            <a:cxnSpLocks noChangeShapeType="1"/>
          </p:cNvCxnSpPr>
          <p:nvPr/>
        </p:nvCxnSpPr>
        <p:spPr bwMode="auto">
          <a:xfrm>
            <a:off x="7591425" y="3463926"/>
            <a:ext cx="1735138" cy="1400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4" name="AutoShape 27"/>
          <p:cNvCxnSpPr>
            <a:cxnSpLocks noChangeShapeType="1"/>
          </p:cNvCxnSpPr>
          <p:nvPr/>
        </p:nvCxnSpPr>
        <p:spPr bwMode="auto">
          <a:xfrm>
            <a:off x="7591426" y="4954588"/>
            <a:ext cx="1698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5" name="AutoShape 28"/>
          <p:cNvCxnSpPr>
            <a:cxnSpLocks noChangeShapeType="1"/>
          </p:cNvCxnSpPr>
          <p:nvPr/>
        </p:nvCxnSpPr>
        <p:spPr bwMode="auto">
          <a:xfrm flipV="1">
            <a:off x="7554914" y="5043036"/>
            <a:ext cx="1771869" cy="1272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3729038" y="5651500"/>
            <a:ext cx="427038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3743326" y="4826000"/>
            <a:ext cx="352425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5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5829300" y="6283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30</a:t>
            </a:r>
          </a:p>
        </p:txBody>
      </p:sp>
      <p:sp>
        <p:nvSpPr>
          <p:cNvPr id="89" name="Text Box 32"/>
          <p:cNvSpPr txBox="1">
            <a:spLocks noChangeArrowheads="1"/>
          </p:cNvSpPr>
          <p:nvPr/>
        </p:nvSpPr>
        <p:spPr bwMode="auto">
          <a:xfrm>
            <a:off x="7248526" y="550068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90" name="Text Box 33"/>
          <p:cNvSpPr txBox="1">
            <a:spLocks noChangeArrowheads="1"/>
          </p:cNvSpPr>
          <p:nvPr/>
        </p:nvSpPr>
        <p:spPr bwMode="auto">
          <a:xfrm>
            <a:off x="3695700" y="399732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91" name="Text Box 34"/>
          <p:cNvSpPr txBox="1">
            <a:spLocks noChangeArrowheads="1"/>
          </p:cNvSpPr>
          <p:nvPr/>
        </p:nvSpPr>
        <p:spPr bwMode="auto">
          <a:xfrm>
            <a:off x="5827713" y="48387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8</a:t>
            </a:r>
          </a:p>
        </p:txBody>
      </p:sp>
      <p:sp>
        <p:nvSpPr>
          <p:cNvPr id="92" name="Text Box 35"/>
          <p:cNvSpPr txBox="1">
            <a:spLocks noChangeArrowheads="1"/>
          </p:cNvSpPr>
          <p:nvPr/>
        </p:nvSpPr>
        <p:spPr bwMode="auto">
          <a:xfrm>
            <a:off x="5819776" y="4046538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93" name="Text Box 36"/>
          <p:cNvSpPr txBox="1">
            <a:spLocks noChangeArrowheads="1"/>
          </p:cNvSpPr>
          <p:nvPr/>
        </p:nvSpPr>
        <p:spPr bwMode="auto">
          <a:xfrm>
            <a:off x="5838825" y="3355975"/>
            <a:ext cx="427038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9</a:t>
            </a:r>
          </a:p>
        </p:txBody>
      </p:sp>
      <p:sp>
        <p:nvSpPr>
          <p:cNvPr id="94" name="Text Box 37"/>
          <p:cNvSpPr txBox="1">
            <a:spLocks noChangeArrowheads="1"/>
          </p:cNvSpPr>
          <p:nvPr/>
        </p:nvSpPr>
        <p:spPr bwMode="auto">
          <a:xfrm>
            <a:off x="5827713" y="5532438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6</a:t>
            </a:r>
          </a:p>
        </p:txBody>
      </p:sp>
      <p:sp>
        <p:nvSpPr>
          <p:cNvPr id="95" name="Text Box 38"/>
          <p:cNvSpPr txBox="1">
            <a:spLocks noChangeArrowheads="1"/>
          </p:cNvSpPr>
          <p:nvPr/>
        </p:nvSpPr>
        <p:spPr bwMode="auto">
          <a:xfrm>
            <a:off x="8226425" y="558165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96" name="Text Box 39"/>
          <p:cNvSpPr txBox="1">
            <a:spLocks noChangeArrowheads="1"/>
          </p:cNvSpPr>
          <p:nvPr/>
        </p:nvSpPr>
        <p:spPr bwMode="auto">
          <a:xfrm>
            <a:off x="8226425" y="4851400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10</a:t>
            </a:r>
          </a:p>
        </p:txBody>
      </p:sp>
      <p:sp>
        <p:nvSpPr>
          <p:cNvPr id="97" name="Text Box 40"/>
          <p:cNvSpPr txBox="1">
            <a:spLocks noChangeArrowheads="1"/>
          </p:cNvSpPr>
          <p:nvPr/>
        </p:nvSpPr>
        <p:spPr bwMode="auto">
          <a:xfrm>
            <a:off x="8178801" y="40671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  10</a:t>
            </a:r>
          </a:p>
        </p:txBody>
      </p:sp>
      <p:sp>
        <p:nvSpPr>
          <p:cNvPr id="98" name="Text Box 41"/>
          <p:cNvSpPr txBox="1">
            <a:spLocks noChangeArrowheads="1"/>
          </p:cNvSpPr>
          <p:nvPr/>
        </p:nvSpPr>
        <p:spPr bwMode="auto">
          <a:xfrm>
            <a:off x="7248526" y="4041775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15</a:t>
            </a:r>
          </a:p>
        </p:txBody>
      </p:sp>
      <p:sp>
        <p:nvSpPr>
          <p:cNvPr id="99" name="Text Box 42"/>
          <p:cNvSpPr txBox="1">
            <a:spLocks noChangeArrowheads="1"/>
          </p:cNvSpPr>
          <p:nvPr/>
        </p:nvSpPr>
        <p:spPr bwMode="auto">
          <a:xfrm>
            <a:off x="4591050" y="4117975"/>
            <a:ext cx="42545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100" name="Text Box 43"/>
          <p:cNvSpPr txBox="1">
            <a:spLocks noChangeArrowheads="1"/>
          </p:cNvSpPr>
          <p:nvPr/>
        </p:nvSpPr>
        <p:spPr bwMode="auto">
          <a:xfrm>
            <a:off x="4581526" y="5522913"/>
            <a:ext cx="423863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latin typeface="Calibri" charset="0"/>
                <a:ea typeface="Calibri" charset="0"/>
                <a:cs typeface="Calibri" charset="0"/>
              </a:rPr>
              <a:t> 4</a:t>
            </a:r>
          </a:p>
        </p:txBody>
      </p:sp>
      <p:sp>
        <p:nvSpPr>
          <p:cNvPr id="101" name="Line 112"/>
          <p:cNvSpPr>
            <a:spLocks noChangeShapeType="1"/>
          </p:cNvSpPr>
          <p:nvPr/>
        </p:nvSpPr>
        <p:spPr bwMode="auto">
          <a:xfrm flipV="1">
            <a:off x="3581401" y="5753100"/>
            <a:ext cx="220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" name="Line 114"/>
          <p:cNvSpPr>
            <a:spLocks noChangeShapeType="1"/>
          </p:cNvSpPr>
          <p:nvPr/>
        </p:nvSpPr>
        <p:spPr bwMode="auto">
          <a:xfrm flipV="1">
            <a:off x="3570289" y="6019800"/>
            <a:ext cx="220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>
              <a:solidFill>
                <a:schemeClr val="accent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4864101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04" name="Text Box 117"/>
          <p:cNvSpPr txBox="1">
            <a:spLocks noChangeArrowheads="1"/>
          </p:cNvSpPr>
          <p:nvPr/>
        </p:nvSpPr>
        <p:spPr bwMode="auto">
          <a:xfrm>
            <a:off x="4879976" y="411480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29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Weak MaxFlow-MinCut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For any s-t flow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and any s-t cut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𝑐𝑎𝑝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i="1" dirty="0" smtClean="0"/>
              </a:p>
              <a:p>
                <a:pPr>
                  <a:spcBef>
                    <a:spcPts val="600"/>
                  </a:spcBef>
                </a:pPr>
                <a:endParaRPr lang="en-US" sz="2400" i="1" dirty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flow,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cut,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𝑣𝑎𝑙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  <m:r>
                      <a:rPr lang="en-US" sz="2400" i="1" dirty="0">
                        <a:latin typeface="Cambria Math" charset="0"/>
                      </a:rPr>
                      <m:t>)=</m:t>
                    </m:r>
                    <m:r>
                      <a:rPr lang="en-US" sz="2400" i="1" dirty="0">
                        <a:latin typeface="Cambria Math" charset="0"/>
                      </a:rPr>
                      <m:t>𝑐𝑎𝑝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max flow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min cut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𝑐𝑎𝑝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𝑣𝑎𝑙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  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i="1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65377" y="3581097"/>
            <a:ext cx="2344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(by non-negativity)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174796" y="4625793"/>
            <a:ext cx="276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(definition of capacity)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2777925" y="2275816"/>
            <a:ext cx="9157883" cy="330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Weak MaxFlow-MinCut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For any s-t flow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and any s-t cut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𝑐𝑎𝑝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i="1" dirty="0" smtClean="0"/>
              </a:p>
              <a:p>
                <a:pPr>
                  <a:spcBef>
                    <a:spcPts val="600"/>
                  </a:spcBef>
                </a:pPr>
                <a:endParaRPr lang="en-US" sz="2400" i="1" dirty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flow,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cut,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𝑣𝑎𝑙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  <m:r>
                      <a:rPr lang="en-US" sz="2400" i="1" dirty="0">
                        <a:latin typeface="Cambria Math" charset="0"/>
                      </a:rPr>
                      <m:t>)=</m:t>
                    </m:r>
                    <m:r>
                      <a:rPr lang="en-US" sz="2400" i="1" dirty="0">
                        <a:latin typeface="Cambria Math" charset="0"/>
                      </a:rPr>
                      <m:t>𝑐𝑎𝑝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max flow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min cut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𝑐𝑎𝑝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𝑣𝑎𝑙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  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i="1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65377" y="3581097"/>
            <a:ext cx="2344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(by non-negativity)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174796" y="4625793"/>
            <a:ext cx="276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(definition of capacity)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2777925" y="3320513"/>
            <a:ext cx="9157883" cy="226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377" y="2400114"/>
            <a:ext cx="6297706" cy="1325563"/>
          </a:xfrm>
        </p:spPr>
        <p:txBody>
          <a:bodyPr/>
          <a:lstStyle/>
          <a:p>
            <a:r>
              <a:rPr lang="en-US" dirty="0" smtClean="0"/>
              <a:t>Minimum Spanning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3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Weak MaxFlow-MinCut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For any s-t flow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and any s-t cut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𝑐𝑎𝑝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i="1" dirty="0" smtClean="0"/>
              </a:p>
              <a:p>
                <a:pPr>
                  <a:spcBef>
                    <a:spcPts val="600"/>
                  </a:spcBef>
                </a:pPr>
                <a:endParaRPr lang="en-US" sz="2400" i="1" dirty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flow,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cut,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𝑣𝑎𝑙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  <m:r>
                      <a:rPr lang="en-US" sz="2400" i="1" dirty="0">
                        <a:latin typeface="Cambria Math" charset="0"/>
                      </a:rPr>
                      <m:t>)=</m:t>
                    </m:r>
                    <m:r>
                      <a:rPr lang="en-US" sz="2400" i="1" dirty="0">
                        <a:latin typeface="Cambria Math" charset="0"/>
                      </a:rPr>
                      <m:t>𝑐𝑎𝑝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max flow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min cut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𝑐𝑎𝑝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𝑣𝑎𝑙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  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i="1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65377" y="3581097"/>
            <a:ext cx="2344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(by non-negativity)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174796" y="4625793"/>
            <a:ext cx="276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(definition of capacity)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2777925" y="4272569"/>
            <a:ext cx="9157883" cy="1312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52650" y="22408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Weak MaxFlow-MinCut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</p:spPr>
            <p:txBody>
              <a:bodyPr anchor="t">
                <a:normAutofit/>
              </a:bodyPr>
              <a:lstStyle/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For any s-t flow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and any s-t cut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𝑐𝑎𝑝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400" i="1" dirty="0" smtClean="0"/>
              </a:p>
              <a:p>
                <a:pPr>
                  <a:spcBef>
                    <a:spcPts val="600"/>
                  </a:spcBef>
                </a:pPr>
                <a:endParaRPr lang="en-US" sz="2400" i="1" dirty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flow,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cut,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𝑣𝑎𝑙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  <m:r>
                      <a:rPr lang="en-US" sz="2400" i="1" dirty="0">
                        <a:latin typeface="Cambria Math" charset="0"/>
                      </a:rPr>
                      <m:t>)=</m:t>
                    </m:r>
                    <m:r>
                      <a:rPr lang="en-US" sz="2400" i="1" dirty="0">
                        <a:latin typeface="Cambria Math" charset="0"/>
                      </a:rPr>
                      <m:t>𝑐𝑎𝑝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a max flow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𝐴</m:t>
                    </m:r>
                    <m:r>
                      <a:rPr lang="en-US" sz="2400" i="1" dirty="0">
                        <a:latin typeface="Cambria Math" charset="0"/>
                      </a:rPr>
                      <m:t>,</m:t>
                    </m:r>
                    <m:r>
                      <a:rPr lang="en-US" sz="2400" i="1" dirty="0">
                        <a:latin typeface="Cambria Math" charset="0"/>
                      </a:rPr>
                      <m:t>𝐵</m:t>
                    </m:r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min cut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138481"/>
                <a:ext cx="7886700" cy="5468306"/>
              </a:xfrm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3320513"/>
                <a:ext cx="2343911" cy="952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𝑐𝑎𝑝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63" y="4365209"/>
                <a:ext cx="3846246" cy="952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𝑣𝑎𝑙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  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𝑓𝑟𝑜𝑚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i="1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40" y="2275817"/>
                <a:ext cx="5681492" cy="952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65377" y="3581097"/>
            <a:ext cx="2344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(by non-negativity)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174796" y="4625793"/>
            <a:ext cx="276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(definition of capacity)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06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Next time:</a:t>
            </a:r>
          </a:p>
          <a:p>
            <a:pPr lvl="1"/>
            <a:r>
              <a:rPr lang="en-US" dirty="0" smtClean="0"/>
              <a:t>Floyd Fulkerson Algorithm for finding max flow/min cuts</a:t>
            </a:r>
          </a:p>
          <a:p>
            <a:pPr lvl="1"/>
            <a:r>
              <a:rPr lang="en-US" dirty="0" smtClean="0"/>
              <a:t>Applications of max flow/min cut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Suggested reading: Finish Erickson chapter 10 (10.7 optional)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</a:t>
                </a:r>
                <a:r>
                  <a:rPr lang="en-US" i="1" dirty="0" smtClean="0"/>
                  <a:t>spanning tree</a:t>
                </a:r>
                <a:r>
                  <a:rPr lang="en-US" dirty="0" smtClean="0"/>
                  <a:t> is a set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 smtClean="0"/>
                  <a:t> is a subgraph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that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is a tree and (ii) contains all of the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</a:t>
                </a:r>
                <a:r>
                  <a:rPr lang="en-US" i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spanning tree </a:t>
                </a:r>
                <a:r>
                  <a:rPr lang="en-US" dirty="0" smtClean="0"/>
                  <a:t>is a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 for a connected, weighted,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𝑊</m:t>
                    </m:r>
                  </m:oMath>
                </a14:m>
                <a:r>
                  <a:rPr lang="en-US" dirty="0" smtClean="0"/>
                  <a:t> is a mapping  from each 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 smtClean="0"/>
                  <a:t> to a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dirty="0" smtClean="0"/>
                  <a:t>, that minimizes the function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48182" y="3090441"/>
            <a:ext cx="10579261" cy="3086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What is a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7 equivalent definitions</a:t>
            </a:r>
          </a:p>
          <a:p>
            <a:pPr lvl="1"/>
            <a:r>
              <a:rPr lang="en-US" dirty="0" smtClean="0"/>
              <a:t>Classic discrete problem: Show they all imply each other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acyclic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one component of a forest. (A forest is an acyclic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connected graph with at most n-1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minimally connected graph; removing any edge disconnects the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maximally connected acyclic graph; adding any edge creates a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tree is a graph that contains a unique edge between any pair of nodes.</a:t>
            </a:r>
          </a:p>
        </p:txBody>
      </p:sp>
      <p:sp>
        <p:nvSpPr>
          <p:cNvPr id="4" name="Oval 3"/>
          <p:cNvSpPr/>
          <p:nvPr/>
        </p:nvSpPr>
        <p:spPr>
          <a:xfrm>
            <a:off x="9111064" y="853055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2718" y="859314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6984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4393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5" idx="5"/>
          </p:cNvCxnSpPr>
          <p:nvPr/>
        </p:nvCxnSpPr>
        <p:spPr>
          <a:xfrm flipH="1" flipV="1">
            <a:off x="11517060" y="1323656"/>
            <a:ext cx="324790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4" idx="7"/>
          </p:cNvCxnSpPr>
          <p:nvPr/>
        </p:nvCxnSpPr>
        <p:spPr>
          <a:xfrm flipH="1">
            <a:off x="9575406" y="637130"/>
            <a:ext cx="587891" cy="29559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083629" y="1727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3" idx="5"/>
            <a:endCxn id="5" idx="1"/>
          </p:cNvCxnSpPr>
          <p:nvPr/>
        </p:nvCxnSpPr>
        <p:spPr>
          <a:xfrm>
            <a:off x="10547971" y="637130"/>
            <a:ext cx="584415" cy="30185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0"/>
            <a:endCxn id="5" idx="3"/>
          </p:cNvCxnSpPr>
          <p:nvPr/>
        </p:nvCxnSpPr>
        <p:spPr>
          <a:xfrm flipV="1">
            <a:off x="10915938" y="1323656"/>
            <a:ext cx="216448" cy="36703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770806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4843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1"/>
            <a:endCxn id="4" idx="5"/>
          </p:cNvCxnSpPr>
          <p:nvPr/>
        </p:nvCxnSpPr>
        <p:spPr>
          <a:xfrm flipH="1" flipV="1">
            <a:off x="9575406" y="1317397"/>
            <a:ext cx="275068" cy="45295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0"/>
            <a:endCxn id="4" idx="4"/>
          </p:cNvCxnSpPr>
          <p:nvPr/>
        </p:nvCxnSpPr>
        <p:spPr>
          <a:xfrm flipH="1" flipV="1">
            <a:off x="9383069" y="1397065"/>
            <a:ext cx="3779" cy="29362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75675" y="1690688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4" idx="3"/>
          </p:cNvCxnSpPr>
          <p:nvPr/>
        </p:nvCxnSpPr>
        <p:spPr>
          <a:xfrm flipV="1">
            <a:off x="8747681" y="1317397"/>
            <a:ext cx="443051" cy="37329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569845" y="2522062"/>
            <a:ext cx="544010" cy="5440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6" idx="4"/>
          </p:cNvCxnSpPr>
          <p:nvPr/>
        </p:nvCxnSpPr>
        <p:spPr>
          <a:xfrm flipV="1">
            <a:off x="11841850" y="2234698"/>
            <a:ext cx="0" cy="28736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9600" y="2725271"/>
            <a:ext cx="10744200" cy="3872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4998</Words>
  <Application>Microsoft Macintosh PowerPoint</Application>
  <PresentationFormat>Widescreen</PresentationFormat>
  <Paragraphs>1073</Paragraphs>
  <Slides>72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Calibri</vt:lpstr>
      <vt:lpstr>Calibri Light</vt:lpstr>
      <vt:lpstr>Cambria Math</vt:lpstr>
      <vt:lpstr>Comic Sans MS</vt:lpstr>
      <vt:lpstr>Courier New</vt:lpstr>
      <vt:lpstr>Arial</vt:lpstr>
      <vt:lpstr>Office Theme</vt:lpstr>
      <vt:lpstr>Lecture 15: Minimum Spanning Trees</vt:lpstr>
      <vt:lpstr>Business</vt:lpstr>
      <vt:lpstr>Business as usual?</vt:lpstr>
      <vt:lpstr>Business</vt:lpstr>
      <vt:lpstr>Business</vt:lpstr>
      <vt:lpstr>Business</vt:lpstr>
      <vt:lpstr>Minimum Spanning Trees</vt:lpstr>
      <vt:lpstr>Spanning Tree</vt:lpstr>
      <vt:lpstr>Reminder: What is a tree?</vt:lpstr>
      <vt:lpstr>Reminder: What is a tree?</vt:lpstr>
      <vt:lpstr>Reminder: What is a tree?</vt:lpstr>
      <vt:lpstr>Reminder: What is a tree?</vt:lpstr>
      <vt:lpstr>Reminder: What is a tree?</vt:lpstr>
      <vt:lpstr>Reminder: What is a tree?</vt:lpstr>
      <vt:lpstr>Reminder: What is a tree?</vt:lpstr>
      <vt:lpstr>Finding a spanning tree</vt:lpstr>
      <vt:lpstr>Spanning Tree</vt:lpstr>
      <vt:lpstr>Minimum Spanning Trees (MST)</vt:lpstr>
      <vt:lpstr>Minimum Spanning Trees (MST)</vt:lpstr>
      <vt:lpstr>Finding a minimum spanning tree</vt:lpstr>
      <vt:lpstr>Defining safe edges: cycles and cuts</vt:lpstr>
      <vt:lpstr>Cycles and Cuts</vt:lpstr>
      <vt:lpstr>Cycles and Cuts</vt:lpstr>
      <vt:lpstr>Cycles and Cuts</vt:lpstr>
      <vt:lpstr>Cycles and Cuts</vt:lpstr>
      <vt:lpstr>Cycles and Cuts</vt:lpstr>
      <vt:lpstr>Cycles and Cuts</vt:lpstr>
      <vt:lpstr>Cycles and Cuts</vt:lpstr>
      <vt:lpstr>Properties of MSTs</vt:lpstr>
      <vt:lpstr>Proof of Cut Property</vt:lpstr>
      <vt:lpstr>Proof of Cut Property</vt:lpstr>
      <vt:lpstr>Proof of Cut Property</vt:lpstr>
      <vt:lpstr>Proof of Cut Property</vt:lpstr>
      <vt:lpstr>Proof of Cut Property</vt:lpstr>
      <vt:lpstr>Proof of Cycle Property</vt:lpstr>
      <vt:lpstr>Proof of Cycle Property</vt:lpstr>
      <vt:lpstr>Proof of Cycle Property</vt:lpstr>
      <vt:lpstr>Proof of Cycle Property</vt:lpstr>
      <vt:lpstr>Proof of Cycle Property</vt:lpstr>
      <vt:lpstr>The “Only” MST Algorithm</vt:lpstr>
      <vt:lpstr>Borůvka’s Algorithm</vt:lpstr>
      <vt:lpstr>Borůvka’s Algorithm</vt:lpstr>
      <vt:lpstr>Borůvka’s Algorithm</vt:lpstr>
      <vt:lpstr>Borůvka’s Algorithm</vt:lpstr>
      <vt:lpstr>Borůvka’s Algorithm</vt:lpstr>
      <vt:lpstr>Borůvka’s Algorithm</vt:lpstr>
      <vt:lpstr>Borůvka’s Algorithm (Running Time)</vt:lpstr>
      <vt:lpstr>Borůvka’s Algorithm (Running Time)</vt:lpstr>
      <vt:lpstr>Borůvka’s Algorithm (Running Time)</vt:lpstr>
      <vt:lpstr>Borůvka’s Algorithm (Running Time)</vt:lpstr>
      <vt:lpstr>Borůvka’s Algorithm (Running Time)</vt:lpstr>
      <vt:lpstr>Borůvka’s Algorithm (Running Time)</vt:lpstr>
      <vt:lpstr>Borůvka’s Algorithm (Running Time)</vt:lpstr>
      <vt:lpstr>Borůvka’s Algorithm (Running Time)</vt:lpstr>
      <vt:lpstr>Prim’s Algorithm</vt:lpstr>
      <vt:lpstr>Prim’s Algorithm</vt:lpstr>
      <vt:lpstr>Prim’s Algorithm</vt:lpstr>
      <vt:lpstr>Prim’s Algorithm</vt:lpstr>
      <vt:lpstr>Prim’s Algorithm</vt:lpstr>
      <vt:lpstr>MST Wrap</vt:lpstr>
      <vt:lpstr>Maximum Flows/Minimum Cuts</vt:lpstr>
      <vt:lpstr>Flow Networks</vt:lpstr>
      <vt:lpstr>Flows</vt:lpstr>
      <vt:lpstr>Maximum Flow Problem</vt:lpstr>
      <vt:lpstr>Cuts</vt:lpstr>
      <vt:lpstr>Minimum Cut problem</vt:lpstr>
      <vt:lpstr>Flows vs. Cuts</vt:lpstr>
      <vt:lpstr>Weak MaxFlow-MinCut Duality</vt:lpstr>
      <vt:lpstr>Weak MaxFlow-MinCut Duality</vt:lpstr>
      <vt:lpstr>Weak MaxFlow-MinCut Duality</vt:lpstr>
      <vt:lpstr>Weak MaxFlow-MinCut Duality</vt:lpstr>
      <vt:lpstr>Wrap-up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Minimum Spanning Trees</dc:title>
  <dc:creator>Timothy LaRock</dc:creator>
  <cp:lastModifiedBy>Timothy LaRock</cp:lastModifiedBy>
  <cp:revision>26</cp:revision>
  <dcterms:created xsi:type="dcterms:W3CDTF">2020-05-29T14:48:43Z</dcterms:created>
  <dcterms:modified xsi:type="dcterms:W3CDTF">2020-06-03T17:13:40Z</dcterms:modified>
</cp:coreProperties>
</file>